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6"/>
  </p:notesMasterIdLst>
  <p:handoutMasterIdLst>
    <p:handoutMasterId r:id="rId27"/>
  </p:handoutMasterIdLst>
  <p:sldIdLst>
    <p:sldId id="455" r:id="rId2"/>
    <p:sldId id="456" r:id="rId3"/>
    <p:sldId id="506" r:id="rId4"/>
    <p:sldId id="514" r:id="rId5"/>
    <p:sldId id="504" r:id="rId6"/>
    <p:sldId id="511" r:id="rId7"/>
    <p:sldId id="527" r:id="rId8"/>
    <p:sldId id="528" r:id="rId9"/>
    <p:sldId id="529" r:id="rId10"/>
    <p:sldId id="530" r:id="rId11"/>
    <p:sldId id="531" r:id="rId12"/>
    <p:sldId id="532" r:id="rId13"/>
    <p:sldId id="533" r:id="rId14"/>
    <p:sldId id="522" r:id="rId15"/>
    <p:sldId id="523" r:id="rId16"/>
    <p:sldId id="508" r:id="rId17"/>
    <p:sldId id="534" r:id="rId18"/>
    <p:sldId id="513" r:id="rId19"/>
    <p:sldId id="488" r:id="rId20"/>
    <p:sldId id="535" r:id="rId21"/>
    <p:sldId id="536" r:id="rId22"/>
    <p:sldId id="537" r:id="rId23"/>
    <p:sldId id="538" r:id="rId24"/>
    <p:sldId id="539" r:id="rId25"/>
  </p:sldIdLst>
  <p:sldSz cx="9144000" cy="6858000" type="screen4x3"/>
  <p:notesSz cx="9309100" cy="7023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377B1A5D-05FF-4FA8-94A5-FFC5318172BA}">
          <p14:sldIdLst>
            <p14:sldId id="455"/>
            <p14:sldId id="456"/>
            <p14:sldId id="506"/>
            <p14:sldId id="514"/>
            <p14:sldId id="504"/>
            <p14:sldId id="511"/>
            <p14:sldId id="527"/>
            <p14:sldId id="528"/>
            <p14:sldId id="529"/>
            <p14:sldId id="530"/>
            <p14:sldId id="531"/>
            <p14:sldId id="532"/>
            <p14:sldId id="533"/>
            <p14:sldId id="522"/>
            <p14:sldId id="523"/>
            <p14:sldId id="508"/>
            <p14:sldId id="534"/>
            <p14:sldId id="513"/>
            <p14:sldId id="488"/>
            <p14:sldId id="535"/>
            <p14:sldId id="536"/>
            <p14:sldId id="537"/>
            <p14:sldId id="538"/>
            <p14:sldId id="5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F882E8A-7442-B665-05B3-BC1D4765C00B}" name="David Webster" initials="DW" userId="S-1-5-21-930032423-868252457-2244870682-6411" providerId="AD"/>
  <p188:author id="{A096FEC9-F29C-2934-D960-68710D58CF3B}" name="Scott Somers" initials="SS" userId="S-1-5-21-930032423-868252457-2244870682-812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Webster" initials="DW" lastIdx="1" clrIdx="0">
    <p:extLst>
      <p:ext uri="{19B8F6BF-5375-455C-9EA6-DF929625EA0E}">
        <p15:presenceInfo xmlns:p15="http://schemas.microsoft.com/office/powerpoint/2012/main" userId="S-1-5-21-930032423-868252457-2244870682-64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  <a:srgbClr val="070DFD"/>
    <a:srgbClr val="0207E4"/>
    <a:srgbClr val="002774"/>
    <a:srgbClr val="FFFF80"/>
    <a:srgbClr val="ED0399"/>
    <a:srgbClr val="002F8E"/>
    <a:srgbClr val="003193"/>
    <a:srgbClr val="001847"/>
    <a:srgbClr val="353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19" autoAdjust="0"/>
    <p:restoredTop sz="93684" autoAdjust="0"/>
  </p:normalViewPr>
  <p:slideViewPr>
    <p:cSldViewPr>
      <p:cViewPr varScale="1">
        <p:scale>
          <a:sx n="104" d="100"/>
          <a:sy n="104" d="100"/>
        </p:scale>
        <p:origin x="990" y="-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534"/>
    </p:cViewPr>
  </p:sorterViewPr>
  <p:notesViewPr>
    <p:cSldViewPr>
      <p:cViewPr varScale="1">
        <p:scale>
          <a:sx n="51" d="100"/>
          <a:sy n="51" d="100"/>
        </p:scale>
        <p:origin x="281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034348" cy="35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70" tIns="46834" rIns="93670" bIns="46834" numCol="1" anchor="t" anchorCtr="0" compatLnSpc="1">
            <a:prstTxWarp prst="textNoShape">
              <a:avLst/>
            </a:prstTxWarp>
          </a:bodyPr>
          <a:lstStyle>
            <a:lvl1pPr defTabSz="936402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72734" y="1"/>
            <a:ext cx="4034348" cy="35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70" tIns="46834" rIns="93670" bIns="46834" numCol="1" anchor="t" anchorCtr="0" compatLnSpc="1">
            <a:prstTxWarp prst="textNoShape">
              <a:avLst/>
            </a:prstTxWarp>
          </a:bodyPr>
          <a:lstStyle>
            <a:lvl1pPr algn="r" defTabSz="936402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71250"/>
            <a:ext cx="4034348" cy="35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70" tIns="46834" rIns="93670" bIns="46834" numCol="1" anchor="b" anchorCtr="0" compatLnSpc="1">
            <a:prstTxWarp prst="textNoShape">
              <a:avLst/>
            </a:prstTxWarp>
          </a:bodyPr>
          <a:lstStyle>
            <a:lvl1pPr defTabSz="936402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72734" y="6671250"/>
            <a:ext cx="4034348" cy="35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70" tIns="46834" rIns="93670" bIns="46834" numCol="1" anchor="b" anchorCtr="0" compatLnSpc="1">
            <a:prstTxWarp prst="textNoShape">
              <a:avLst/>
            </a:prstTxWarp>
          </a:bodyPr>
          <a:lstStyle>
            <a:lvl1pPr algn="r" defTabSz="936402">
              <a:defRPr sz="1300"/>
            </a:lvl1pPr>
          </a:lstStyle>
          <a:p>
            <a:pPr>
              <a:defRPr/>
            </a:pPr>
            <a:fld id="{414CF0BE-A5E7-4BAD-900D-0C03EF98D3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139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34348" cy="350690"/>
          </a:xfrm>
          <a:prstGeom prst="rect">
            <a:avLst/>
          </a:prstGeom>
        </p:spPr>
        <p:txBody>
          <a:bodyPr vert="horz" lIns="88276" tIns="44138" rIns="88276" bIns="4413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2734" y="1"/>
            <a:ext cx="4034348" cy="350690"/>
          </a:xfrm>
          <a:prstGeom prst="rect">
            <a:avLst/>
          </a:prstGeom>
        </p:spPr>
        <p:txBody>
          <a:bodyPr vert="horz" lIns="88276" tIns="44138" rIns="88276" bIns="44138" rtlCol="0"/>
          <a:lstStyle>
            <a:lvl1pPr algn="r">
              <a:defRPr sz="1200"/>
            </a:lvl1pPr>
          </a:lstStyle>
          <a:p>
            <a:fld id="{21C8F864-38BC-4CB6-A4DA-01D3B037F829}" type="datetimeFigureOut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527050"/>
            <a:ext cx="3511550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76" tIns="44138" rIns="88276" bIns="4413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316" y="3336206"/>
            <a:ext cx="7446471" cy="3159698"/>
          </a:xfrm>
          <a:prstGeom prst="rect">
            <a:avLst/>
          </a:prstGeom>
        </p:spPr>
        <p:txBody>
          <a:bodyPr vert="horz" lIns="88276" tIns="44138" rIns="88276" bIns="4413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71250"/>
            <a:ext cx="4034348" cy="350690"/>
          </a:xfrm>
          <a:prstGeom prst="rect">
            <a:avLst/>
          </a:prstGeom>
        </p:spPr>
        <p:txBody>
          <a:bodyPr vert="horz" lIns="88276" tIns="44138" rIns="88276" bIns="4413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2734" y="6671250"/>
            <a:ext cx="4034348" cy="350690"/>
          </a:xfrm>
          <a:prstGeom prst="rect">
            <a:avLst/>
          </a:prstGeom>
        </p:spPr>
        <p:txBody>
          <a:bodyPr vert="horz" lIns="88276" tIns="44138" rIns="88276" bIns="44138" rtlCol="0" anchor="b"/>
          <a:lstStyle>
            <a:lvl1pPr algn="r">
              <a:defRPr sz="1200"/>
            </a:lvl1pPr>
          </a:lstStyle>
          <a:p>
            <a:fld id="{B25C9D65-D072-4C0C-8402-1F01A21CC7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C9D65-D072-4C0C-8402-1F01A21CC70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363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C9D65-D072-4C0C-8402-1F01A21CC70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269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AB707D7-B71B-49B5-81D6-33EE0775F0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7" name="Group 6"/>
          <p:cNvGrpSpPr>
            <a:grpSpLocks/>
          </p:cNvGrpSpPr>
          <p:nvPr userDrawn="1"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8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9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1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3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4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pic>
        <p:nvPicPr>
          <p:cNvPr id="16" name="Picture 2" descr="E:\GVR LOGO\GVR_CorpEmblemAZ_2C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152400"/>
            <a:ext cx="609600" cy="638629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17" name="Group 407"/>
          <p:cNvGrpSpPr>
            <a:grpSpLocks/>
          </p:cNvGrpSpPr>
          <p:nvPr userDrawn="1"/>
        </p:nvGrpSpPr>
        <p:grpSpPr bwMode="auto">
          <a:xfrm>
            <a:off x="0" y="6019800"/>
            <a:ext cx="7467600" cy="838200"/>
            <a:chOff x="0" y="3792"/>
            <a:chExt cx="4704" cy="528"/>
          </a:xfrm>
        </p:grpSpPr>
        <p:pic>
          <p:nvPicPr>
            <p:cNvPr id="18" name="Picture 381" descr="cati2.gif - 6.6 K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4" y="4128"/>
              <a:ext cx="60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382" descr="cati2.gif - 6.6 K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72" y="4080"/>
              <a:ext cx="60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383" descr="cati2.gif - 6.6 K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16" y="4080"/>
              <a:ext cx="60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84" descr="cati2.gif - 6.6 K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36" y="4152"/>
              <a:ext cx="84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85" descr="cati2.gif - 6.6 K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92" y="3888"/>
              <a:ext cx="84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386" descr="cati2.gif - 6.6 K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00" y="4032"/>
              <a:ext cx="84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387" descr="cati2.gif - 6.6 K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64" y="3984"/>
              <a:ext cx="84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388" descr="cati2.gif - 6.6 K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20" y="3888"/>
              <a:ext cx="60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389" descr="cati2.gif - 6.6 K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0" y="4032"/>
              <a:ext cx="60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390" descr="cati2.gif - 6.6 K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76" y="4008"/>
              <a:ext cx="60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391" descr="cati2.gif - 6.6 K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80" y="3936"/>
              <a:ext cx="60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392" descr="cati2.gif - 6.6 K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00" y="4032"/>
              <a:ext cx="84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393" descr="cati2.gif - 6.6 K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44" y="3984"/>
              <a:ext cx="60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394" descr="cati2.gif - 6.6 K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12" y="3936"/>
              <a:ext cx="84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395" descr="cati2.gif - 6.6 K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64" y="4200"/>
              <a:ext cx="60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96" descr="cati2.gif - 6.6 K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0" y="4080"/>
              <a:ext cx="60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397" descr="cati2.gif - 6.6 K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4" y="3984"/>
              <a:ext cx="60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398" descr="cati2.gif - 6.6 K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28" y="4176"/>
              <a:ext cx="60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99" descr="cati2.gif - 6.6 K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8" y="4032"/>
              <a:ext cx="84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400" descr="cati2.gif - 6.6 K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52" y="4032"/>
              <a:ext cx="84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401" descr="cati2.gif - 6.6 K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60" y="4152"/>
              <a:ext cx="84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402" descr="cati2.gif - 6.6 K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8" y="3984"/>
              <a:ext cx="84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403" descr="cati2.gif - 6.6 K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4" y="3888"/>
              <a:ext cx="60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404" descr="cati2.gif - 6.6 K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4" y="3936"/>
              <a:ext cx="84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405" descr="cati2.gif - 6.6 K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4032"/>
              <a:ext cx="84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406" descr="cati2.gif - 6.6 K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792"/>
              <a:ext cx="84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690190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177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498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6805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880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96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717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039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85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943100"/>
            <a:ext cx="6711654" cy="41954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961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476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05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33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27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CFBEB-3B6D-4A10-4716-4F0AC837A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20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02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56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6707" y="45789"/>
            <a:ext cx="1246334" cy="163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521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B9A9E5-7CB5-EAF1-31BD-1B321C8FCF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64" y="1249675"/>
            <a:ext cx="3331471" cy="435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60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A486F-5347-827A-69BE-C792BCD10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B060E8-FC05-2D72-D480-83FFD6A73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7620000" cy="6858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“Plan B” Alternative Budget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1EA4D4C-E7A2-763C-0788-15EF3CD71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r"/>
              </a:tabLst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THREE YEAR FORECAST ANTICIPATED DUES: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B8A4C0-A107-86E5-81AC-AC4A8454E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914400"/>
            <a:ext cx="6711654" cy="4195481"/>
          </a:xfrm>
        </p:spPr>
        <p:txBody>
          <a:bodyPr>
            <a:normAutofit fontScale="92500" lnSpcReduction="20000"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OPERATIONS: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 dues rate increase from current $530 to $545 (2.8%).</a:t>
            </a:r>
          </a:p>
          <a:p>
            <a:pPr lvl="0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 Change Fee and Initial Fee increase from $3,100 to $3,200 (3.2%). </a:t>
            </a:r>
          </a:p>
          <a:p>
            <a:pPr lvl="0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elimination of Member Change Fee (MCF) refunds.</a:t>
            </a:r>
          </a:p>
          <a:p>
            <a:pPr lvl="0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Aggregate wage increase of $177,601 (4.0%). </a:t>
            </a:r>
          </a:p>
          <a:p>
            <a:pPr lvl="0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Tenant Pass modified to break out separate fees for tenants that stay longer than 4 months or more. </a:t>
            </a:r>
          </a:p>
          <a:p>
            <a:pPr lvl="0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Additional Card Holder Pass fee. </a:t>
            </a:r>
          </a:p>
          <a:p>
            <a:pPr lvl="0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Professional Fees expenses by $10,000 to allow for improved digital marketing.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430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D878D-44C0-1CDE-42DE-285390445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0E28A9-4C5F-10D2-DF7C-2BA316AB3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7620000" cy="6858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“Plan B” Alternative Budget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75333E5-3EEA-205F-E381-21165227B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r"/>
              </a:tabLst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THREE YEAR FORECAST ANTICIPATED DUES: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5ED91-6C35-1ADC-6E02-95F76961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914400"/>
            <a:ext cx="6711654" cy="5486400"/>
          </a:xfrm>
        </p:spPr>
        <p:txBody>
          <a:bodyPr>
            <a:normAutofit fontScale="62500" lnSpcReduction="20000"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CAPITAL: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Funds included in the Initiatives Fund to replace the ABS locker and showers building.</a:t>
            </a:r>
          </a:p>
          <a:p>
            <a:pPr lvl="0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Funds included in the MRR-B Fund (Pools and Spas) to replace the ABS pool and spa.</a:t>
            </a:r>
          </a:p>
          <a:p>
            <a:pPr lvl="0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 Woodshop Facility Expansion Project in 2027 as a result of including funding for rebuilding ABS locker room facilities.</a:t>
            </a:r>
          </a:p>
          <a:p>
            <a:pPr lvl="0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$20,000 in the Non-Reserve Capital Fund (NRC) for ADA improvements. </a:t>
            </a:r>
          </a:p>
          <a:p>
            <a:pPr lvl="0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2026 funding of MRR-B Pools and Spas by $7,761 for a total of $342,783 to meet the 7% escalation in annual funding goal. </a:t>
            </a:r>
          </a:p>
          <a:p>
            <a:pPr lvl="0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from the Operations Funds to the Maintenance Repair and Replacement Part A Fund (MRR-A) is $1,400,102.</a:t>
            </a:r>
          </a:p>
          <a:p>
            <a:pPr lvl="0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projects expenditures for (MRR-A) anticipated is $2,532,877.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914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929E4-36F0-3959-79FF-A76E4AA6E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62D3CE-A46A-6F05-352B-16C489EDC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7620000" cy="6858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“Plan B” Alternative Budget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4848CFC-2EF4-BE7A-2718-D2C053793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r"/>
              </a:tabLst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THREE YEAR FORECAST ANTICIPATED DUES: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9025CA2B-F0D9-519A-7D70-6E585D5C66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3513838"/>
              </p:ext>
            </p:extLst>
          </p:nvPr>
        </p:nvGraphicFramePr>
        <p:xfrm>
          <a:off x="1143000" y="762000"/>
          <a:ext cx="6857999" cy="541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6397">
                  <a:extLst>
                    <a:ext uri="{9D8B030D-6E8A-4147-A177-3AD203B41FA5}">
                      <a16:colId xmlns:a16="http://schemas.microsoft.com/office/drawing/2014/main" val="2317927348"/>
                    </a:ext>
                  </a:extLst>
                </a:gridCol>
                <a:gridCol w="2288492">
                  <a:extLst>
                    <a:ext uri="{9D8B030D-6E8A-4147-A177-3AD203B41FA5}">
                      <a16:colId xmlns:a16="http://schemas.microsoft.com/office/drawing/2014/main" val="4052496833"/>
                    </a:ext>
                  </a:extLst>
                </a:gridCol>
                <a:gridCol w="2423110">
                  <a:extLst>
                    <a:ext uri="{9D8B030D-6E8A-4147-A177-3AD203B41FA5}">
                      <a16:colId xmlns:a16="http://schemas.microsoft.com/office/drawing/2014/main" val="2796374779"/>
                    </a:ext>
                  </a:extLst>
                </a:gridCol>
              </a:tblGrid>
              <a:tr h="224089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5943600" algn="r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5943600" algn="r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Forecasted Dues Rate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5943600" algn="r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Forecasted Increase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1732683"/>
                  </a:ext>
                </a:extLst>
              </a:tr>
              <a:tr h="10564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5943600" algn="r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5943600" algn="r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$575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5943600" algn="r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5.5%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8534068"/>
                  </a:ext>
                </a:extLst>
              </a:tr>
              <a:tr h="10564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5943600" algn="r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2028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5943600" algn="r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$597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5943600" algn="r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3.8%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7470277"/>
                  </a:ext>
                </a:extLst>
              </a:tr>
              <a:tr h="10564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5943600" algn="r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2029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5943600" algn="r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$618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5943600" algn="r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3.5%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299028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2C899336-83E0-D8F1-CA1F-5B7602799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r"/>
              </a:tabLst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THREE YEAR FORECAST ANTICIPATED DUES: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r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606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827FC-97C1-E342-4B55-037B528D5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B54F2D-9736-BC02-4FEA-F868D5C88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7620000" cy="6858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“Plan B” Alternative Budget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D2FA08A-0B9B-0A70-F1EB-0F30B04BB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r"/>
              </a:tabLst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THREE YEAR FORECAST ANTICIPATED DUES: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B7D8ADA-CFE7-53E4-1B08-E6FF240FC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r"/>
              </a:tabLst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THREE YEAR FORECAST ANTICIPATED DUES: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r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E488F86E-D6BD-FF73-CDE9-3726CB7ED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0"/>
            <a:ext cx="35814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1453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04E46A-5CEA-DFFA-8149-A462BEEEC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14082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Revenue Sources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0D69FF6-AFEA-9815-FD62-FB1CB7FBE7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710" y="2285999"/>
            <a:ext cx="7516290" cy="3755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E120FB-21AD-132D-3B78-6C7EB6FEE471}"/>
              </a:ext>
            </a:extLst>
          </p:cNvPr>
          <p:cNvSpPr txBox="1"/>
          <p:nvPr/>
        </p:nvSpPr>
        <p:spPr>
          <a:xfrm>
            <a:off x="484710" y="1059873"/>
            <a:ext cx="7211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Dues increases have not kept up with cost of living since 2004. Page 8 of the Budget Message</a:t>
            </a:r>
          </a:p>
        </p:txBody>
      </p:sp>
    </p:spTree>
    <p:extLst>
      <p:ext uri="{BB962C8B-B14F-4D97-AF65-F5344CB8AC3E}">
        <p14:creationId xmlns:p14="http://schemas.microsoft.com/office/powerpoint/2010/main" val="3762017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75B081D-B17F-0A46-C83A-3CC687B592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527" y="2286000"/>
            <a:ext cx="8452718" cy="33528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B205A-7017-4F92-4495-6D56BB83C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2192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Revenue Sources – Dues and MCF Fees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CD949B-8E17-280B-2E01-03992197B380}"/>
              </a:ext>
            </a:extLst>
          </p:cNvPr>
          <p:cNvSpPr txBox="1"/>
          <p:nvPr/>
        </p:nvSpPr>
        <p:spPr>
          <a:xfrm>
            <a:off x="685800" y="1447799"/>
            <a:ext cx="7512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Starting in 2019, the MCF rate increases have outpaced increases in dues. Page 10 of the Budget Message</a:t>
            </a:r>
          </a:p>
        </p:txBody>
      </p:sp>
    </p:spTree>
    <p:extLst>
      <p:ext uri="{BB962C8B-B14F-4D97-AF65-F5344CB8AC3E}">
        <p14:creationId xmlns:p14="http://schemas.microsoft.com/office/powerpoint/2010/main" val="63552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650D81-81FB-7309-7D50-7CD887EAF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152400"/>
            <a:ext cx="7211490" cy="5334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 Fees and Dues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E170C62-D17A-CB06-3363-056A017DB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711200"/>
            <a:ext cx="6781799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7198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C55C5-99DE-2C28-76F8-401F44458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55F0FF-756C-2CA4-D368-451633571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152400"/>
            <a:ext cx="7211490" cy="6096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5-Year Capital Plan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72EFF187-FF53-2FE2-6EFC-B1750002A2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6629400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6039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42ABFD-509E-A857-6C3A-AF275ADA8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24000"/>
            <a:ext cx="6711654" cy="41954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Reserve Study recommended increases to annual funding due to increased annual expenditures due to: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execution of the plan (more planned repairs and maintenance components are being performed).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Inflationary pressures.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annual budgeted contributions to the MRR-A fund have been increased about $100,000 for 2026 with additional escalations for future years.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A56A48-8538-AE57-CF3C-8E3A0B533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76200"/>
            <a:ext cx="7055380" cy="11430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Maintenance, Repair, &amp; Replace Fund (MRR-A)</a:t>
            </a:r>
          </a:p>
        </p:txBody>
      </p:sp>
    </p:spTree>
    <p:extLst>
      <p:ext uri="{BB962C8B-B14F-4D97-AF65-F5344CB8AC3E}">
        <p14:creationId xmlns:p14="http://schemas.microsoft.com/office/powerpoint/2010/main" val="3247382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C578BD-009B-4DD1-AAC4-0C61D5F2E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76200"/>
            <a:ext cx="7440090" cy="6096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 Total Budget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376F61-730D-E7F8-D92E-78ED428EA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6324599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86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3490F-2D31-49F5-BA06-233712540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9090" cy="5414682"/>
          </a:xfrm>
        </p:spPr>
        <p:txBody>
          <a:bodyPr/>
          <a:lstStyle/>
          <a:p>
            <a:pPr algn="ctr"/>
            <a:b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Proposed Budget</a:t>
            </a:r>
            <a:b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FY 2026</a:t>
            </a:r>
            <a:b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b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b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Green Valley Recreation</a:t>
            </a:r>
          </a:p>
        </p:txBody>
      </p:sp>
    </p:spTree>
    <p:extLst>
      <p:ext uri="{BB962C8B-B14F-4D97-AF65-F5344CB8AC3E}">
        <p14:creationId xmlns:p14="http://schemas.microsoft.com/office/powerpoint/2010/main" val="3547597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BCB13-E549-3317-D20E-063044737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F4196F-9225-6A02-FF82-6AA477AB4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228600"/>
            <a:ext cx="7440090" cy="10668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Options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87281F-64EC-2E13-21F5-0C93840FE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291" y="1066800"/>
            <a:ext cx="6711654" cy="4195481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	Adopt the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 Affairs Committee (FAC) and Staff 	Revised Recommended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2026 Operating and Capital 	Budgets, the Five-Year Capital Improvement Plan, 	and the 2026 Fee Schedule as presented or with 	amendments. </a:t>
            </a:r>
          </a:p>
          <a:p>
            <a:pPr marL="0" lv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	Adopt the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“Plan B”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2026 Operating and Capital 	Budgets, the Five-Year Capital Improvement Plan, 	and the 2026 Fee Schedule as presented or with 	amendments. </a:t>
            </a:r>
          </a:p>
          <a:p>
            <a:pPr marL="0" lv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	Direct staff to conduct additional research and 	finalized adoption of the Operating and Capital 	Budgets no later than November 15, 2025 as 	prescribed by the Corporate Policy Manual (CPM).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797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B56CD-F46A-2323-325F-C22263DE4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2C295B-1CAD-2003-5D33-19BC98240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855" y="304800"/>
            <a:ext cx="7440090" cy="10668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Recommendation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0E71C2-0969-853B-617F-207AFA80D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291" y="1066800"/>
            <a:ext cx="6711654" cy="419548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	Adopt the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“Plan B”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2026 Operating and Capital 	Budgets, the Five-Year Capital Improvement Plan, 	and the 2026 Fee Schedule as presented or with 	amendments.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650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933E8-B148-14CB-10BB-DDA9FDBD6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CF9317-BE81-A061-6983-F72CFD5C0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855" y="304800"/>
            <a:ext cx="7440090" cy="10668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 Motion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25793B-B203-0913-41BA-7F974E7DC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291" y="1066800"/>
            <a:ext cx="6711654" cy="419548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move to adopt the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“Plan B”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2026 Operating and Capital Budgets, the Five-Year Capital Improvement Plan, and the 2026 Fee Schedule as presented.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337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8EF88-11B7-34DE-AE26-52B5C28E0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17C501-0853-352E-1EB3-35B7E3F16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1510" y="1066800"/>
            <a:ext cx="6711654" cy="419548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68128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F92DE-1638-9B72-B745-F5B14675B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359026-87E8-144D-70CD-4E73A4F14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1510" y="1066800"/>
            <a:ext cx="6711654" cy="419548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62697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0E1186-437C-A1F0-9806-D0424CACC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6711654" cy="419548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Proposed 2026 Budget </a:t>
            </a: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meets GVR’s mission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providing excellent facilities and services that create opportunities for recreation, social activities, and leisure education to enhance the quality of our members’ lives.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Proposed 2026 Budget meets Goal #4 of the Strategic Plan, to cultivate and maintain a </a:t>
            </a: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 financial base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generates </a:t>
            </a: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value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our members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2026 Recommended Operational Budget is based on the actual expenditures that GVR anticipates for 2026, per Bylaws Article 3. Section 2.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E326BA-B210-0D60-2558-983D7809C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Budget Goal</a:t>
            </a:r>
          </a:p>
        </p:txBody>
      </p:sp>
    </p:spTree>
    <p:extLst>
      <p:ext uri="{BB962C8B-B14F-4D97-AF65-F5344CB8AC3E}">
        <p14:creationId xmlns:p14="http://schemas.microsoft.com/office/powerpoint/2010/main" val="2665821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90ACF9-8C5F-7039-D8A3-08B567AC5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00200"/>
            <a:ext cx="6711654" cy="4195481"/>
          </a:xfrm>
        </p:spPr>
        <p:txBody>
          <a:bodyPr>
            <a:normAutofit fontScale="775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Corporate Policy Manual (CPM)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Section 5.5.2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Annually, staff will prepare a tentative budget calendar based on a required budget approval of no later than November 15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GVR shall annually adopt a balanced budget where operating revenues are equal to, or exceed, operating expenditures.</a:t>
            </a:r>
            <a:endParaRPr lang="en-US" sz="3200" u="sng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000" u="sng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9180E6-C534-8806-B55C-8561ECDCE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516290" cy="690282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Budget Goal continued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902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20D1BA-B527-1DFA-6E9E-156FF2554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447800"/>
            <a:ext cx="6858000" cy="4648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Budget process began in August 2025 when the CEO and CFO met with each department director to review and discuss their budget needs and requests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presented a draft 5-Yr Capital Plan to the Planning and Evaluation Committee (P&amp;E) on August 14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developed a draft budget that the Fiscal Affairs Committee (FAC) reviewed on September 16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developed a Recommended Budget on September 23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provided revisions to the FAC’s Recommended Budget based on updated wage information 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Revised P&amp;E and FAC Recommended Budget and a “Plan B” Alternative Budget were presented to the Board in work session on October 8th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1A49C9-EB5D-969B-6F3C-4144A042C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7055380" cy="6096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Development</a:t>
            </a:r>
          </a:p>
        </p:txBody>
      </p:sp>
    </p:spTree>
    <p:extLst>
      <p:ext uri="{BB962C8B-B14F-4D97-AF65-F5344CB8AC3E}">
        <p14:creationId xmlns:p14="http://schemas.microsoft.com/office/powerpoint/2010/main" val="3693763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A503F4-DF83-C253-F4CE-DA48682F7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7620000" cy="6858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 Revised &amp; Recommended Budget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7DF224-7730-3B8E-4601-8CD53692E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10" y="762000"/>
            <a:ext cx="7363890" cy="5562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OPERATIONS: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 dues rate increase from current $530 to $538 (1.5%).</a:t>
            </a:r>
          </a:p>
          <a:p>
            <a:pPr lvl="0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 Change Fee and Initial Fee increase from $3,100 to $3,200 (3.2%). </a:t>
            </a:r>
          </a:p>
          <a:p>
            <a:pPr lvl="0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Eliminate Member Change Fee (MCF) refunds other than those required by law, in order to generate additional revenue. This change is proposed to occur mid-year 2026 and would generate approximately $150,000 in new revenue in 2026 and $300,000 in subsequent years. </a:t>
            </a:r>
          </a:p>
          <a:p>
            <a:pPr lvl="0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Aggregate wage increase of $177,601 (4.0%). </a:t>
            </a:r>
          </a:p>
          <a:p>
            <a:pPr lvl="0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Tenant Pass modified to break out separate fees for tenants that stay longer than 4 months or more. </a:t>
            </a:r>
          </a:p>
          <a:p>
            <a:pPr lvl="0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Additional Card Holder Pass fee. </a:t>
            </a:r>
          </a:p>
          <a:p>
            <a:pPr lvl="0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Professional Fees expenses by $10,000 to allow for improved digital marketing.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925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405E8-C64B-07BA-DC98-28A7345D9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70131B-4301-145C-7CCD-7FE6ECA0E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7620000" cy="6858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 Revised &amp; Recommended Budget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EB18902-1F22-980C-B692-C0A3B0EB0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10" y="762000"/>
            <a:ext cx="7363890" cy="5562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CAPITAL: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funds in the Initiatives Fund to replace the ABS locker and showers building.</a:t>
            </a:r>
          </a:p>
          <a:p>
            <a:pPr lvl="0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funds in the MRR-B Fund (Pools and Spas) to replace the ABS pool and spa.</a:t>
            </a:r>
          </a:p>
          <a:p>
            <a:pPr lvl="0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$100,000 in the Initiatives Fund for demolition of the ABS pool and locker room facilities.</a:t>
            </a:r>
          </a:p>
          <a:p>
            <a:pPr lvl="0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 Woodshop Facility Expansion Project in 2026 as result of eliminating funding for rebuilding ABS locker room facilities.</a:t>
            </a:r>
          </a:p>
          <a:p>
            <a:pPr lvl="0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$20,000 in the Non-Reserve Capital Fund (NRC) for ADA improvements. </a:t>
            </a:r>
          </a:p>
          <a:p>
            <a:pPr lvl="0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funding to the Initiatives Fund by approximately $30,080 in 2026 due to change in MCF refund policy elimination. </a:t>
            </a:r>
          </a:p>
          <a:p>
            <a:pPr lvl="0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2026 funding of MRR-B Pools and Spas by $7,761 for a total of $342,783 to meet the 7% escalation in annual funding goal. </a:t>
            </a:r>
          </a:p>
          <a:p>
            <a:pPr lvl="0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from the Operations Funds to the Maintenance Repair and Replacement Part A Fund (MRR-A) is $1,400,102.</a:t>
            </a:r>
          </a:p>
          <a:p>
            <a:pPr lvl="0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projects expenditures for (MRR-A) anticipated is $2,532,877.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067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3E76A-BEEC-35C0-57B5-CFB1443DF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8D22BB-9552-4A60-B466-D0D429097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7620000" cy="6858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 Revised &amp; Recommended Budget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0A862FD-E537-6C8E-0DF4-EF92C41141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6311624"/>
              </p:ext>
            </p:extLst>
          </p:nvPr>
        </p:nvGraphicFramePr>
        <p:xfrm>
          <a:off x="1143000" y="838200"/>
          <a:ext cx="6858001" cy="54101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6398">
                  <a:extLst>
                    <a:ext uri="{9D8B030D-6E8A-4147-A177-3AD203B41FA5}">
                      <a16:colId xmlns:a16="http://schemas.microsoft.com/office/drawing/2014/main" val="1203565862"/>
                    </a:ext>
                  </a:extLst>
                </a:gridCol>
                <a:gridCol w="2288493">
                  <a:extLst>
                    <a:ext uri="{9D8B030D-6E8A-4147-A177-3AD203B41FA5}">
                      <a16:colId xmlns:a16="http://schemas.microsoft.com/office/drawing/2014/main" val="27971236"/>
                    </a:ext>
                  </a:extLst>
                </a:gridCol>
                <a:gridCol w="2423110">
                  <a:extLst>
                    <a:ext uri="{9D8B030D-6E8A-4147-A177-3AD203B41FA5}">
                      <a16:colId xmlns:a16="http://schemas.microsoft.com/office/drawing/2014/main" val="1916494784"/>
                    </a:ext>
                  </a:extLst>
                </a:gridCol>
              </a:tblGrid>
              <a:tr h="224089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5943600" algn="r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5943600" algn="r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Forecasted Dues Rate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5943600" algn="r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Forecasted Increase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2778220"/>
                  </a:ext>
                </a:extLst>
              </a:tr>
              <a:tr h="10564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5943600" algn="r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5943600" algn="r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$557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5943600" algn="r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3.4%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3885760"/>
                  </a:ext>
                </a:extLst>
              </a:tr>
              <a:tr h="10564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5943600" algn="r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2028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5943600" algn="r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$567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5943600" algn="r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1.8%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6299120"/>
                  </a:ext>
                </a:extLst>
              </a:tr>
              <a:tr h="10564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5943600" algn="r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2029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5943600" algn="r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$581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5943600" algn="r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2.5%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2594758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ACF0D2DC-898C-A32B-D762-D05F02CE1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r"/>
              </a:tabLst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THREE YEAR FORECAST ANTICIPATED DUES: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394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AC70F-A8B3-2E93-62D3-E1ACBA0A3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61B2D2-D40C-0979-0E09-2C183ACA3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7620000" cy="5334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 Revised &amp; Recommended Budget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6D60C28-86CB-C745-3C38-A54103067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r"/>
              </a:tabLst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THREE YEAR FORECAST ANTICIPATED DUES: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DB98403E-6A79-3C31-A381-6D4263DACA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9600"/>
            <a:ext cx="35052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67111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80125</TotalTime>
  <Words>1254</Words>
  <Application>Microsoft Office PowerPoint</Application>
  <PresentationFormat>On-screen Show (4:3)</PresentationFormat>
  <Paragraphs>127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Arial Black</vt:lpstr>
      <vt:lpstr>Calibri</vt:lpstr>
      <vt:lpstr>Century Gothic</vt:lpstr>
      <vt:lpstr>Wingdings 3</vt:lpstr>
      <vt:lpstr>Ion</vt:lpstr>
      <vt:lpstr>PowerPoint Presentation</vt:lpstr>
      <vt:lpstr> Proposed Budget FY 2026   Green Valley Recreation</vt:lpstr>
      <vt:lpstr>2026 Budget Goal</vt:lpstr>
      <vt:lpstr>2026 Budget Goal continued</vt:lpstr>
      <vt:lpstr>Budget Development</vt:lpstr>
      <vt:lpstr>FAC Revised &amp; Recommended Budget </vt:lpstr>
      <vt:lpstr>FAC Revised &amp; Recommended Budget </vt:lpstr>
      <vt:lpstr>FAC Revised &amp; Recommended Budget </vt:lpstr>
      <vt:lpstr>FAC Revised &amp; Recommended Budget </vt:lpstr>
      <vt:lpstr>“Plan B” Alternative Budget </vt:lpstr>
      <vt:lpstr>“Plan B” Alternative Budget </vt:lpstr>
      <vt:lpstr>“Plan B” Alternative Budget </vt:lpstr>
      <vt:lpstr>“Plan B” Alternative Budget </vt:lpstr>
      <vt:lpstr>Primary Revenue Sources</vt:lpstr>
      <vt:lpstr>Primary Revenue Sources – Dues and MCF Fees</vt:lpstr>
      <vt:lpstr>Recommended Fees and Dues</vt:lpstr>
      <vt:lpstr>5-Year Capital Plan</vt:lpstr>
      <vt:lpstr>Maintenance, Repair, &amp; Replace Fund (MRR-A)</vt:lpstr>
      <vt:lpstr>Recommended Total Budget</vt:lpstr>
      <vt:lpstr>Board Options</vt:lpstr>
      <vt:lpstr>Staff Recommendation</vt:lpstr>
      <vt:lpstr>Recommended Motion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Webster</dc:creator>
  <cp:lastModifiedBy>Scott Somers</cp:lastModifiedBy>
  <cp:revision>441</cp:revision>
  <cp:lastPrinted>2025-10-21T15:28:51Z</cp:lastPrinted>
  <dcterms:created xsi:type="dcterms:W3CDTF">2009-03-20T02:44:58Z</dcterms:created>
  <dcterms:modified xsi:type="dcterms:W3CDTF">2025-10-22T15:34:19Z</dcterms:modified>
  <cp:contentStatus/>
</cp:coreProperties>
</file>