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72" r:id="rId3"/>
    <p:sldMasterId id="2147483660" r:id="rId4"/>
  </p:sldMasterIdLst>
  <p:notesMasterIdLst>
    <p:notesMasterId r:id="rId51"/>
  </p:notesMasterIdLst>
  <p:sldIdLst>
    <p:sldId id="256" r:id="rId5"/>
    <p:sldId id="307" r:id="rId6"/>
    <p:sldId id="258" r:id="rId7"/>
    <p:sldId id="261" r:id="rId8"/>
    <p:sldId id="257" r:id="rId9"/>
    <p:sldId id="282" r:id="rId10"/>
    <p:sldId id="260" r:id="rId11"/>
    <p:sldId id="283" r:id="rId12"/>
    <p:sldId id="284" r:id="rId13"/>
    <p:sldId id="298" r:id="rId14"/>
    <p:sldId id="285" r:id="rId15"/>
    <p:sldId id="287" r:id="rId16"/>
    <p:sldId id="286" r:id="rId17"/>
    <p:sldId id="308" r:id="rId18"/>
    <p:sldId id="268" r:id="rId19"/>
    <p:sldId id="310" r:id="rId20"/>
    <p:sldId id="289" r:id="rId21"/>
    <p:sldId id="269" r:id="rId22"/>
    <p:sldId id="270" r:id="rId23"/>
    <p:sldId id="271" r:id="rId24"/>
    <p:sldId id="272" r:id="rId25"/>
    <p:sldId id="273" r:id="rId26"/>
    <p:sldId id="275" r:id="rId27"/>
    <p:sldId id="274" r:id="rId28"/>
    <p:sldId id="276" r:id="rId29"/>
    <p:sldId id="277" r:id="rId30"/>
    <p:sldId id="278" r:id="rId31"/>
    <p:sldId id="279" r:id="rId32"/>
    <p:sldId id="290" r:id="rId33"/>
    <p:sldId id="300" r:id="rId34"/>
    <p:sldId id="281" r:id="rId35"/>
    <p:sldId id="309" r:id="rId36"/>
    <p:sldId id="262" r:id="rId37"/>
    <p:sldId id="263" r:id="rId38"/>
    <p:sldId id="264" r:id="rId39"/>
    <p:sldId id="301" r:id="rId40"/>
    <p:sldId id="265" r:id="rId41"/>
    <p:sldId id="302" r:id="rId42"/>
    <p:sldId id="303" r:id="rId43"/>
    <p:sldId id="312" r:id="rId44"/>
    <p:sldId id="267" r:id="rId45"/>
    <p:sldId id="291" r:id="rId46"/>
    <p:sldId id="292" r:id="rId47"/>
    <p:sldId id="304" r:id="rId48"/>
    <p:sldId id="313" r:id="rId49"/>
    <p:sldId id="294" r:id="rId5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19B"/>
    <a:srgbClr val="D35313"/>
    <a:srgbClr val="A3512B"/>
    <a:srgbClr val="2B3050"/>
    <a:srgbClr val="D6B953"/>
    <a:srgbClr val="D6B593"/>
    <a:srgbClr val="ED9031"/>
    <a:srgbClr val="B97B38"/>
    <a:srgbClr val="CD75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17" d="100"/>
          <a:sy n="117" d="100"/>
        </p:scale>
        <p:origin x="40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C32B9D1-2269-4A95-8A6D-A11C16E0D11D}" type="datetimeFigureOut">
              <a:rPr lang="en-US" smtClean="0"/>
              <a:t>3/27/2026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90C7031-690E-4C74-B005-FFB68DE377AE}" type="slidenum">
              <a:rPr lang="en-US" smtClean="0"/>
              <a:t>‹#›</a:t>
            </a:fld>
            <a:endParaRPr lang="en-US"/>
          </a:p>
        </p:txBody>
      </p:sp>
    </p:spTree>
    <p:extLst>
      <p:ext uri="{BB962C8B-B14F-4D97-AF65-F5344CB8AC3E}">
        <p14:creationId xmlns:p14="http://schemas.microsoft.com/office/powerpoint/2010/main" val="236649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800" i="1" dirty="0">
                <a:latin typeface="Calibri" panose="020F0502020204030204" pitchFamily="34" charset="0"/>
                <a:ea typeface="Calibri" panose="020F0502020204030204" pitchFamily="34" charset="0"/>
              </a:rPr>
              <a:t>**Please note that the Change from Last Year number for Member Households will look to be more than 22. Please report the increase as 22 even though the math does not add up. We are changing the way we report numbers beginning with 2024. (I reviewed this with Barb and she and I decided we would change the reporting method this year.) </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5</a:t>
            </a:fld>
            <a:endParaRPr lang="en-US"/>
          </a:p>
        </p:txBody>
      </p:sp>
    </p:spTree>
    <p:extLst>
      <p:ext uri="{BB962C8B-B14F-4D97-AF65-F5344CB8AC3E}">
        <p14:creationId xmlns:p14="http://schemas.microsoft.com/office/powerpoint/2010/main" val="335154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29</a:t>
            </a:fld>
            <a:endParaRPr lang="en-US"/>
          </a:p>
        </p:txBody>
      </p:sp>
    </p:spTree>
    <p:extLst>
      <p:ext uri="{BB962C8B-B14F-4D97-AF65-F5344CB8AC3E}">
        <p14:creationId xmlns:p14="http://schemas.microsoft.com/office/powerpoint/2010/main" val="326508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time in days refers to response to equipment issues dependent on availability of parts (back orders and/or supplies). 3-4 days is the response time since July 2024.</a:t>
            </a:r>
          </a:p>
        </p:txBody>
      </p:sp>
      <p:sp>
        <p:nvSpPr>
          <p:cNvPr id="4" name="Slide Number Placeholder 3"/>
          <p:cNvSpPr>
            <a:spLocks noGrp="1"/>
          </p:cNvSpPr>
          <p:nvPr>
            <p:ph type="sldNum" sz="quarter" idx="5"/>
          </p:nvPr>
        </p:nvSpPr>
        <p:spPr/>
        <p:txBody>
          <a:bodyPr/>
          <a:lstStyle/>
          <a:p>
            <a:fld id="{190C7031-690E-4C74-B005-FFB68DE377AE}" type="slidenum">
              <a:rPr lang="en-US" smtClean="0"/>
              <a:t>31</a:t>
            </a:fld>
            <a:endParaRPr lang="en-US"/>
          </a:p>
        </p:txBody>
      </p:sp>
    </p:spTree>
    <p:extLst>
      <p:ext uri="{BB962C8B-B14F-4D97-AF65-F5344CB8AC3E}">
        <p14:creationId xmlns:p14="http://schemas.microsoft.com/office/powerpoint/2010/main" val="1943504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B19D-ECA9-C634-EDCF-EC4B64738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4C51D-DCF8-5045-1523-9C3F1FA24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9613C-04C4-2870-FB78-E2F75CAB02D5}"/>
              </a:ext>
            </a:extLst>
          </p:cNvPr>
          <p:cNvSpPr>
            <a:spLocks noGrp="1"/>
          </p:cNvSpPr>
          <p:nvPr>
            <p:ph type="body" idx="1"/>
          </p:nvPr>
        </p:nvSpPr>
        <p:spPr/>
        <p:txBody>
          <a:bodyPr/>
          <a:lstStyle/>
          <a:p>
            <a:r>
              <a:rPr lang="en-US" dirty="0"/>
              <a:t>Response time in days refers to response to equipment issues dependent on availability of parts (back orders and/or supplies). 3-4 days is the response time since July 2024.</a:t>
            </a:r>
          </a:p>
        </p:txBody>
      </p:sp>
      <p:sp>
        <p:nvSpPr>
          <p:cNvPr id="4" name="Slide Number Placeholder 3">
            <a:extLst>
              <a:ext uri="{FF2B5EF4-FFF2-40B4-BE49-F238E27FC236}">
                <a16:creationId xmlns:a16="http://schemas.microsoft.com/office/drawing/2014/main" id="{CEA11B28-EEC0-BBE7-CE79-D26A8B050F9B}"/>
              </a:ext>
            </a:extLst>
          </p:cNvPr>
          <p:cNvSpPr>
            <a:spLocks noGrp="1"/>
          </p:cNvSpPr>
          <p:nvPr>
            <p:ph type="sldNum" sz="quarter" idx="5"/>
          </p:nvPr>
        </p:nvSpPr>
        <p:spPr/>
        <p:txBody>
          <a:bodyPr/>
          <a:lstStyle/>
          <a:p>
            <a:fld id="{190C7031-690E-4C74-B005-FFB68DE377AE}" type="slidenum">
              <a:rPr lang="en-US" smtClean="0"/>
              <a:t>32</a:t>
            </a:fld>
            <a:endParaRPr lang="en-US"/>
          </a:p>
        </p:txBody>
      </p:sp>
    </p:spTree>
    <p:extLst>
      <p:ext uri="{BB962C8B-B14F-4D97-AF65-F5344CB8AC3E}">
        <p14:creationId xmlns:p14="http://schemas.microsoft.com/office/powerpoint/2010/main" val="360441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West center acreage includes the AO and metal shop yard.</a:t>
            </a:r>
          </a:p>
          <a:p>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9</a:t>
            </a:fld>
            <a:endParaRPr lang="en-US"/>
          </a:p>
        </p:txBody>
      </p:sp>
    </p:spTree>
    <p:extLst>
      <p:ext uri="{BB962C8B-B14F-4D97-AF65-F5344CB8AC3E}">
        <p14:creationId xmlns:p14="http://schemas.microsoft.com/office/powerpoint/2010/main" val="18297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Hours served in Board Meetings = 31 Meeting Hours x 12 directors = 372. Hours served on Board Committees = The total of six Board Committees, the members of those Committees x  Meeting Hours = 372.5.</a:t>
            </a:r>
          </a:p>
        </p:txBody>
      </p:sp>
      <p:sp>
        <p:nvSpPr>
          <p:cNvPr id="4" name="Slide Number Placeholder 3"/>
          <p:cNvSpPr>
            <a:spLocks noGrp="1"/>
          </p:cNvSpPr>
          <p:nvPr>
            <p:ph type="sldNum" sz="quarter" idx="5"/>
          </p:nvPr>
        </p:nvSpPr>
        <p:spPr/>
        <p:txBody>
          <a:bodyPr/>
          <a:lstStyle/>
          <a:p>
            <a:fld id="{190C7031-690E-4C74-B005-FFB68DE377AE}" type="slidenum">
              <a:rPr lang="en-US" smtClean="0"/>
              <a:t>12</a:t>
            </a:fld>
            <a:endParaRPr lang="en-US"/>
          </a:p>
        </p:txBody>
      </p:sp>
    </p:spTree>
    <p:extLst>
      <p:ext uri="{BB962C8B-B14F-4D97-AF65-F5344CB8AC3E}">
        <p14:creationId xmlns:p14="http://schemas.microsoft.com/office/powerpoint/2010/main" val="132589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GVR Valley Players Club provided live theater performances. GVR Travel Club dissolved 1/31/2025 (So, they were in the process of dissolving at the end of 2024 but not yet dissolved.)</a:t>
            </a:r>
          </a:p>
        </p:txBody>
      </p:sp>
      <p:sp>
        <p:nvSpPr>
          <p:cNvPr id="4" name="Slide Number Placeholder 3"/>
          <p:cNvSpPr>
            <a:spLocks noGrp="1"/>
          </p:cNvSpPr>
          <p:nvPr>
            <p:ph type="sldNum" sz="quarter" idx="5"/>
          </p:nvPr>
        </p:nvSpPr>
        <p:spPr/>
        <p:txBody>
          <a:bodyPr/>
          <a:lstStyle/>
          <a:p>
            <a:fld id="{190C7031-690E-4C74-B005-FFB68DE377AE}" type="slidenum">
              <a:rPr lang="en-US" smtClean="0"/>
              <a:t>19</a:t>
            </a:fld>
            <a:endParaRPr lang="en-US"/>
          </a:p>
        </p:txBody>
      </p:sp>
    </p:spTree>
    <p:extLst>
      <p:ext uri="{BB962C8B-B14F-4D97-AF65-F5344CB8AC3E}">
        <p14:creationId xmlns:p14="http://schemas.microsoft.com/office/powerpoint/2010/main" val="246257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Amigas were number five last year with 424 members.</a:t>
            </a:r>
          </a:p>
        </p:txBody>
      </p:sp>
      <p:sp>
        <p:nvSpPr>
          <p:cNvPr id="4" name="Slide Number Placeholder 3"/>
          <p:cNvSpPr>
            <a:spLocks noGrp="1"/>
          </p:cNvSpPr>
          <p:nvPr>
            <p:ph type="sldNum" sz="quarter" idx="5"/>
          </p:nvPr>
        </p:nvSpPr>
        <p:spPr/>
        <p:txBody>
          <a:bodyPr/>
          <a:lstStyle/>
          <a:p>
            <a:fld id="{190C7031-690E-4C74-B005-FFB68DE377AE}" type="slidenum">
              <a:rPr lang="en-US" smtClean="0"/>
              <a:t>23</a:t>
            </a:fld>
            <a:endParaRPr lang="en-US"/>
          </a:p>
        </p:txBody>
      </p:sp>
    </p:spTree>
    <p:extLst>
      <p:ext uri="{BB962C8B-B14F-4D97-AF65-F5344CB8AC3E}">
        <p14:creationId xmlns:p14="http://schemas.microsoft.com/office/powerpoint/2010/main" val="374539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Woodworkers were number four last year with 468 members. Member number count methodology changed from 2023 to 2024. This is most noticeable with Woodworkers </a:t>
            </a:r>
            <a:r>
              <a:rPr lang="en-US"/>
              <a:t>numbers should it come up.</a:t>
            </a:r>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25</a:t>
            </a:fld>
            <a:endParaRPr lang="en-US"/>
          </a:p>
        </p:txBody>
      </p:sp>
    </p:spTree>
    <p:extLst>
      <p:ext uri="{BB962C8B-B14F-4D97-AF65-F5344CB8AC3E}">
        <p14:creationId xmlns:p14="http://schemas.microsoft.com/office/powerpoint/2010/main" val="49204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Clay Studio, increased by 89 members; Seven: Tennis, decreased by 15 members; </a:t>
            </a:r>
            <a:r>
              <a:rPr lang="en-US" dirty="0">
                <a:solidFill>
                  <a:srgbClr val="323C3B"/>
                </a:solidFill>
                <a:latin typeface="Gadugi" panose="020B0502040204020203" pitchFamily="34" charset="0"/>
                <a:ea typeface="Gadugi" panose="020B0502040204020203" pitchFamily="34" charset="0"/>
              </a:rPr>
              <a:t>Eight: Hiking, increased by 9 members; Nine: Meditation, increased by 34 members; Ten: Lapidary, decreased by 8 members. Forum was at number 6 for the 2024 report; replaced at number 10 by Lapidary.</a:t>
            </a:r>
            <a:endParaRPr lang="en-US" dirty="0"/>
          </a:p>
        </p:txBody>
      </p:sp>
      <p:sp>
        <p:nvSpPr>
          <p:cNvPr id="4" name="Slide Number Placeholder 3"/>
          <p:cNvSpPr>
            <a:spLocks noGrp="1"/>
          </p:cNvSpPr>
          <p:nvPr>
            <p:ph type="sldNum" sz="quarter" idx="5"/>
          </p:nvPr>
        </p:nvSpPr>
        <p:spPr/>
        <p:txBody>
          <a:bodyPr/>
          <a:lstStyle/>
          <a:p>
            <a:fld id="{190C7031-690E-4C74-B005-FFB68DE377AE}" type="slidenum">
              <a:rPr lang="en-US" smtClean="0"/>
              <a:t>26</a:t>
            </a:fld>
            <a:endParaRPr lang="en-US"/>
          </a:p>
        </p:txBody>
      </p:sp>
    </p:spTree>
    <p:extLst>
      <p:ext uri="{BB962C8B-B14F-4D97-AF65-F5344CB8AC3E}">
        <p14:creationId xmlns:p14="http://schemas.microsoft.com/office/powerpoint/2010/main" val="3090227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Organized by number of members. Special Interest Clubs are: Canine, Computer, Forum, Meditation, and Photography.</a:t>
            </a:r>
          </a:p>
        </p:txBody>
      </p:sp>
      <p:sp>
        <p:nvSpPr>
          <p:cNvPr id="4" name="Slide Number Placeholder 3"/>
          <p:cNvSpPr>
            <a:spLocks noGrp="1"/>
          </p:cNvSpPr>
          <p:nvPr>
            <p:ph type="sldNum" sz="quarter" idx="5"/>
          </p:nvPr>
        </p:nvSpPr>
        <p:spPr/>
        <p:txBody>
          <a:bodyPr/>
          <a:lstStyle/>
          <a:p>
            <a:fld id="{190C7031-690E-4C74-B005-FFB68DE377AE}" type="slidenum">
              <a:rPr lang="en-US" smtClean="0"/>
              <a:t>27</a:t>
            </a:fld>
            <a:endParaRPr lang="en-US"/>
          </a:p>
        </p:txBody>
      </p:sp>
    </p:spTree>
    <p:extLst>
      <p:ext uri="{BB962C8B-B14F-4D97-AF65-F5344CB8AC3E}">
        <p14:creationId xmlns:p14="http://schemas.microsoft.com/office/powerpoint/2010/main" val="272874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Organized by number of members. </a:t>
            </a:r>
          </a:p>
        </p:txBody>
      </p:sp>
      <p:sp>
        <p:nvSpPr>
          <p:cNvPr id="4" name="Slide Number Placeholder 3"/>
          <p:cNvSpPr>
            <a:spLocks noGrp="1"/>
          </p:cNvSpPr>
          <p:nvPr>
            <p:ph type="sldNum" sz="quarter" idx="5"/>
          </p:nvPr>
        </p:nvSpPr>
        <p:spPr/>
        <p:txBody>
          <a:bodyPr/>
          <a:lstStyle/>
          <a:p>
            <a:fld id="{190C7031-690E-4C74-B005-FFB68DE377AE}" type="slidenum">
              <a:rPr lang="en-US" smtClean="0"/>
              <a:t>28</a:t>
            </a:fld>
            <a:endParaRPr lang="en-US"/>
          </a:p>
        </p:txBody>
      </p:sp>
    </p:spTree>
    <p:extLst>
      <p:ext uri="{BB962C8B-B14F-4D97-AF65-F5344CB8AC3E}">
        <p14:creationId xmlns:p14="http://schemas.microsoft.com/office/powerpoint/2010/main" val="1873688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ACC92F-37FB-1BC5-0737-9DB02D20B20B}"/>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63C22A1-7394-303B-FFE2-3D87E41E2CB2}"/>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740C999-5F36-F215-9862-05A75A2F7392}"/>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Tree>
    <p:extLst>
      <p:ext uri="{BB962C8B-B14F-4D97-AF65-F5344CB8AC3E}">
        <p14:creationId xmlns:p14="http://schemas.microsoft.com/office/powerpoint/2010/main" val="2545083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153E-8193-6376-B9B7-2ABA41861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C3E205-2FF9-E44F-03DC-562EF4622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D88A7-12BB-8C9A-81D7-218DB2449481}"/>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5" name="Footer Placeholder 4">
            <a:extLst>
              <a:ext uri="{FF2B5EF4-FFF2-40B4-BE49-F238E27FC236}">
                <a16:creationId xmlns:a16="http://schemas.microsoft.com/office/drawing/2014/main" id="{F2518882-5B8E-FBD9-A697-F2ACE5CC5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A01C1-FF72-A096-449F-48CB5A58AAC8}"/>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74881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12D42-EEC0-A1E8-5B5E-B23F79D55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E1156-0F9B-87FB-200E-049C75B23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CB0BC-BCF8-BDB9-AECB-BBEADA0003FE}"/>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5" name="Footer Placeholder 4">
            <a:extLst>
              <a:ext uri="{FF2B5EF4-FFF2-40B4-BE49-F238E27FC236}">
                <a16:creationId xmlns:a16="http://schemas.microsoft.com/office/drawing/2014/main" id="{518FA58F-A907-00B8-9EA1-A2F51FB3B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D639B-275A-47BC-E138-CDA9DA38B5F1}"/>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3581421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DFC0-D390-DB24-C027-8CD8F8800E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4A49F7-9DD2-1F0F-E9D8-810363092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A37DF-C4B3-5A53-5206-97D34DBA7AF4}"/>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39BF9101-BE29-677E-F464-D2D48F0A5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5EA03-EE51-98A1-4910-9DEF951AA05F}"/>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2904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48A9-1CE2-A788-4083-C23D5F5BD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7C4C4-362A-6AD7-1901-5F9BB836C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F4039-6EAE-425F-74BD-B8A2498E7DB5}"/>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09593375-CCB0-1A0A-2880-F8CD230EE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0113E-6498-8343-9DFD-5F6269C2B23A}"/>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112829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E97F4-BFBE-1E68-5442-BEC9F65FC4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881783-CAE6-9779-B8DE-AA94CE093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1B5CF6-F3A1-F573-D599-20F3EFC67F3B}"/>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065C2BD3-DC6B-4FEA-FE22-03DB7FF1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D5D3A-7223-9969-D737-E20752E900D6}"/>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28329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4F51-D7BC-D336-125F-D892C0E44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10158-BDCD-02CB-347F-8BCD8B6A2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06B9E5-0C9A-DF31-54E0-BC6D612863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8049-B5E8-B024-300F-39B618830B53}"/>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6" name="Footer Placeholder 5">
            <a:extLst>
              <a:ext uri="{FF2B5EF4-FFF2-40B4-BE49-F238E27FC236}">
                <a16:creationId xmlns:a16="http://schemas.microsoft.com/office/drawing/2014/main" id="{EA5FD605-D5F4-4341-EA33-C7F60DB5EF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6F581-8BBC-9974-D3CB-6CA69CDA46A5}"/>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94976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A4B8-57EC-EF5C-FBBF-B32843712C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75D9E0-70FC-CA79-2C19-D25B627A0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9DCF83-C248-1ECB-6181-D076116010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724A33-B08C-BA0F-3598-A1D6850F74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AF3BD-407C-9A4C-547E-42217C30DD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3EF67-3C4C-7B5A-8773-93DE2093588F}"/>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8" name="Footer Placeholder 7">
            <a:extLst>
              <a:ext uri="{FF2B5EF4-FFF2-40B4-BE49-F238E27FC236}">
                <a16:creationId xmlns:a16="http://schemas.microsoft.com/office/drawing/2014/main" id="{63FFA3BC-4556-E40F-41F8-57CAE2CCC4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C2A295-D7E4-D85F-1FFD-5298B3272533}"/>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9864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518C-A0AF-CF91-2104-9B1E50A0F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AB99C-6C89-33EB-54DE-837DE606E4B5}"/>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4" name="Footer Placeholder 3">
            <a:extLst>
              <a:ext uri="{FF2B5EF4-FFF2-40B4-BE49-F238E27FC236}">
                <a16:creationId xmlns:a16="http://schemas.microsoft.com/office/drawing/2014/main" id="{C328C41C-4C79-FE0D-3FF3-C8190BCD55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048677-70FF-B19B-C806-B43B07CA244F}"/>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77184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15EF4-56A7-453E-C425-AC968604C6ED}"/>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3" name="Footer Placeholder 2">
            <a:extLst>
              <a:ext uri="{FF2B5EF4-FFF2-40B4-BE49-F238E27FC236}">
                <a16:creationId xmlns:a16="http://schemas.microsoft.com/office/drawing/2014/main" id="{ACC498FE-52E4-EFA5-5C1F-68BFDD2ADD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F9C02-441D-42B7-6C9A-38A98B3EDB5B}"/>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453164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8E93-B230-431E-84FB-989C55B3C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9940D-D4AD-E39B-08D5-C92C8C206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997EC-43D9-D761-CCB2-16C98DD00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857B6-53A5-E8F7-BB05-568C68C6A0FA}"/>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6" name="Footer Placeholder 5">
            <a:extLst>
              <a:ext uri="{FF2B5EF4-FFF2-40B4-BE49-F238E27FC236}">
                <a16:creationId xmlns:a16="http://schemas.microsoft.com/office/drawing/2014/main" id="{6A008E0E-56BF-47D6-40F0-6BD42BA22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890E2-D052-84A9-C8C8-BB6C4408A830}"/>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2843187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01497F-20CB-0C19-C8F8-4A5419E6339F}"/>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CF1534-2C1D-934D-694E-C6F904165A1B}"/>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8260DB-9D3A-F62C-B174-63035530FD8F}"/>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620D15CE-E23E-0EE7-D423-875C8488916B}"/>
              </a:ext>
            </a:extLst>
          </p:cNvPr>
          <p:cNvSpPr txBox="1"/>
          <p:nvPr userDrawn="1"/>
        </p:nvSpPr>
        <p:spPr>
          <a:xfrm>
            <a:off x="7389844" y="127227"/>
            <a:ext cx="3620277" cy="707886"/>
          </a:xfrm>
          <a:prstGeom prst="rect">
            <a:avLst/>
          </a:prstGeom>
          <a:noFill/>
        </p:spPr>
        <p:txBody>
          <a:bodyPr wrap="square" rtlCol="0">
            <a:spAutoFit/>
          </a:bodyPr>
          <a:lstStyle/>
          <a:p>
            <a:r>
              <a:rPr lang="en-US" sz="4000" dirty="0">
                <a:solidFill>
                  <a:srgbClr val="650D22"/>
                </a:solidFill>
                <a:latin typeface="Gadugi" panose="020B0502040204020203" pitchFamily="34" charset="0"/>
                <a:ea typeface="Gadugi" panose="020B0502040204020203" pitchFamily="34" charset="0"/>
              </a:rPr>
              <a:t>2024 Snapshot</a:t>
            </a:r>
          </a:p>
        </p:txBody>
      </p:sp>
    </p:spTree>
    <p:extLst>
      <p:ext uri="{BB962C8B-B14F-4D97-AF65-F5344CB8AC3E}">
        <p14:creationId xmlns:p14="http://schemas.microsoft.com/office/powerpoint/2010/main" val="3144591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FB3B5-B18C-ED75-AE74-0A17A9E51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443DA3-D88F-D056-5D98-32B852177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63458-8B75-FF57-87BA-D8466E686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C237A-D4E5-FDB1-3B9F-4249C0ABF9BD}"/>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6" name="Footer Placeholder 5">
            <a:extLst>
              <a:ext uri="{FF2B5EF4-FFF2-40B4-BE49-F238E27FC236}">
                <a16:creationId xmlns:a16="http://schemas.microsoft.com/office/drawing/2014/main" id="{FFD43DAD-18A3-A3C0-C5D9-5574C4102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27528-4DDB-F8EA-7946-80A76E6AFBE3}"/>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3751679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6D6B-28FF-124F-7CFB-7C79C422F2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878F24-D6F9-8BD5-3762-B5C7EFE24E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DD8B7-0892-6861-9B3F-63F07046595B}"/>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329DB60F-F80A-E4CA-4311-81C9071B5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E68C5-8A4E-8C07-0183-94DDBAA69714}"/>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112812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D76E0-4A45-CF5C-2FD3-DB8C397CD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203C81-EA74-6A2A-B60C-7886178F25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6EEB0-D6A0-6D08-8B37-7CB4F06D52C8}"/>
              </a:ext>
            </a:extLst>
          </p:cNvPr>
          <p:cNvSpPr>
            <a:spLocks noGrp="1"/>
          </p:cNvSpPr>
          <p:nvPr>
            <p:ph type="dt" sz="half" idx="10"/>
          </p:nvPr>
        </p:nvSpPr>
        <p:spPr/>
        <p:txBody>
          <a:body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AD03B7C9-0BB1-CF0A-9B7A-58B3777D5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3DDFE-9C86-B280-BA00-0FFE04711A29}"/>
              </a:ext>
            </a:extLst>
          </p:cNvPr>
          <p:cNvSpPr>
            <a:spLocks noGrp="1"/>
          </p:cNvSpPr>
          <p:nvPr>
            <p:ph type="sldNum" sz="quarter" idx="12"/>
          </p:nvPr>
        </p:nvSpPr>
        <p:spPr/>
        <p:txBody>
          <a:bodyPr/>
          <a:lstStyle/>
          <a:p>
            <a:fld id="{158BD28F-D809-4FEE-BE90-F9A4F089DB6C}" type="slidenum">
              <a:rPr lang="en-US" smtClean="0"/>
              <a:t>‹#›</a:t>
            </a:fld>
            <a:endParaRPr lang="en-US"/>
          </a:p>
        </p:txBody>
      </p:sp>
    </p:spTree>
    <p:extLst>
      <p:ext uri="{BB962C8B-B14F-4D97-AF65-F5344CB8AC3E}">
        <p14:creationId xmlns:p14="http://schemas.microsoft.com/office/powerpoint/2010/main" val="45933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3A621-1694-80AE-2C4E-14A2982386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10892-EF00-9C6B-FA10-3B73719A9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DE957-D0D0-5016-5164-E1A07E81FBE2}"/>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8BD44F85-0E5D-CADE-ACC2-4B26B555D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04B73-210A-20C1-2D58-DDC9B108D5D3}"/>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415403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9146-0B10-247B-1996-40DC49745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CC138-B919-00E1-91DE-899BEE7EF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1A2B5A-9B42-2FB1-366B-0D4E4ECB6F4B}"/>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01FB8C88-32C8-5C94-3452-3A554C9E1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D7567-5599-22AE-9FBE-6034CA3A780E}"/>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1575031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424A-7705-BFA3-46A3-798901F39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ABA3A1-EF57-DC17-2A4E-95DE5BB07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A8D6DC-23F4-F8A8-E337-DEE9EC690ACE}"/>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833FF3FF-DB5B-71BF-B3D3-0C284F2A2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4335-48EA-CD8B-5C56-D299BE5F2783}"/>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324234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3484-266C-4A78-DAC0-9B05ADDFF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94DA1-8F4B-5BD3-F57C-82E6A672A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92102-155D-D1B2-CE29-57DDFFA150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E38303-E366-9A5D-D379-58895BC93CB5}"/>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6" name="Footer Placeholder 5">
            <a:extLst>
              <a:ext uri="{FF2B5EF4-FFF2-40B4-BE49-F238E27FC236}">
                <a16:creationId xmlns:a16="http://schemas.microsoft.com/office/drawing/2014/main" id="{80F381C1-E0F5-7D63-7D62-67105A92B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71F61-2AF7-FFA2-F289-615D4379EB7F}"/>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3722293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8C5A-42B9-9A49-089C-3C27634D70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FD40B3-F53F-B1D1-D075-4A25B833D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49C43-AD58-C6E3-C987-E148BF5AAA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D22899-1D5C-28CB-2669-3E8AF4832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422648-31BF-B508-DC11-8A854FDB13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09BE9-6531-8071-3E6C-543601102152}"/>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8" name="Footer Placeholder 7">
            <a:extLst>
              <a:ext uri="{FF2B5EF4-FFF2-40B4-BE49-F238E27FC236}">
                <a16:creationId xmlns:a16="http://schemas.microsoft.com/office/drawing/2014/main" id="{07D4AFFD-9EE9-5D93-D6C9-2FA455923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8F183-D688-79A4-2DBE-CAA2F6D6B79E}"/>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3432797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7184-D8DB-3132-F146-3211FC1690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DA3483-484E-25AD-5E63-0DDF65D4F396}"/>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4" name="Footer Placeholder 3">
            <a:extLst>
              <a:ext uri="{FF2B5EF4-FFF2-40B4-BE49-F238E27FC236}">
                <a16:creationId xmlns:a16="http://schemas.microsoft.com/office/drawing/2014/main" id="{4647AC05-3BB7-866C-C02C-4AD581000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7F4377-9C9D-A266-CAEF-1279119226F6}"/>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359550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3B790-91B2-D51C-B0C6-0DC3019BC7B8}"/>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3" name="Footer Placeholder 2">
            <a:extLst>
              <a:ext uri="{FF2B5EF4-FFF2-40B4-BE49-F238E27FC236}">
                <a16:creationId xmlns:a16="http://schemas.microsoft.com/office/drawing/2014/main" id="{F54C3455-2F9F-D43C-642F-99E3BDCE6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0EF7E-A9C2-8BDC-C18C-3BCD01C88371}"/>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10210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41751B-D133-96B2-E04B-D784231A8237}"/>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E5B8F-EDCA-C618-F854-A2C795977117}"/>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DF1AD0D-A49B-67DB-6861-BD3CCF97AEBB}"/>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AB74E05F-2F2C-2770-0AA3-582387F6A0E1}"/>
              </a:ext>
            </a:extLst>
          </p:cNvPr>
          <p:cNvSpPr txBox="1"/>
          <p:nvPr userDrawn="1"/>
        </p:nvSpPr>
        <p:spPr>
          <a:xfrm>
            <a:off x="5578679" y="127227"/>
            <a:ext cx="5431442" cy="707886"/>
          </a:xfrm>
          <a:prstGeom prst="rect">
            <a:avLst/>
          </a:prstGeom>
          <a:noFill/>
        </p:spPr>
        <p:txBody>
          <a:bodyPr wrap="square" rtlCol="0">
            <a:spAutoFit/>
          </a:bodyPr>
          <a:lstStyle/>
          <a:p>
            <a:r>
              <a:rPr lang="en-US" sz="4000" dirty="0">
                <a:solidFill>
                  <a:srgbClr val="2B3050"/>
                </a:solidFill>
                <a:latin typeface="Gadugi" panose="020B0502040204020203" pitchFamily="34" charset="0"/>
                <a:ea typeface="Gadugi" panose="020B0502040204020203" pitchFamily="34" charset="0"/>
              </a:rPr>
              <a:t>2024 Accomplishments</a:t>
            </a:r>
          </a:p>
        </p:txBody>
      </p:sp>
    </p:spTree>
    <p:extLst>
      <p:ext uri="{BB962C8B-B14F-4D97-AF65-F5344CB8AC3E}">
        <p14:creationId xmlns:p14="http://schemas.microsoft.com/office/powerpoint/2010/main" val="1987453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2D61-312D-974A-10AF-CC7EE5045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43E84-0C26-8BD6-32A5-66FDE94DB3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E7938-433A-832A-932D-48B8555D1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7F28B-DDC9-1669-8E9A-2D1BABADE44E}"/>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6" name="Footer Placeholder 5">
            <a:extLst>
              <a:ext uri="{FF2B5EF4-FFF2-40B4-BE49-F238E27FC236}">
                <a16:creationId xmlns:a16="http://schemas.microsoft.com/office/drawing/2014/main" id="{A602E5A2-423C-C36D-8F1B-A13EC6E8A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AF0A4-E516-B65A-4C4A-0AD1B4A293C5}"/>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618342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7005-A095-7A5E-8EAB-BDD4790C6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0D38C4-8A33-DDB2-534C-414C797395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92F60-5892-5B42-EAF1-12BBAD832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0F15DE-3FFF-49F1-D904-36B359E64452}"/>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6" name="Footer Placeholder 5">
            <a:extLst>
              <a:ext uri="{FF2B5EF4-FFF2-40B4-BE49-F238E27FC236}">
                <a16:creationId xmlns:a16="http://schemas.microsoft.com/office/drawing/2014/main" id="{AA4B33A4-6FE5-CC1C-961A-3354230FD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AA393-70B0-2AF2-7F83-923B7A8AA722}"/>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4235418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AD1B-FA6F-3672-A28A-170B2DC23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01413-2BEC-8BDA-5D69-F5FF79876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A334A-FEAB-E585-DF5B-4EF3390D5E52}"/>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4E716354-CE31-139E-0E63-A63FD5390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915F6-839D-EAC1-A11E-3387124DAF89}"/>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572005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AA6F3-BE50-E50E-B430-71D354BE2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9A1477-3DB1-4BF0-F001-4DAA2F730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F82FD-3A1B-BBC5-B7EE-D9313A489AF7}"/>
              </a:ext>
            </a:extLst>
          </p:cNvPr>
          <p:cNvSpPr>
            <a:spLocks noGrp="1"/>
          </p:cNvSpPr>
          <p:nvPr>
            <p:ph type="dt" sz="half" idx="10"/>
          </p:nvPr>
        </p:nvSpPr>
        <p:spPr/>
        <p:txBody>
          <a:body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68BC0661-65CD-AE1C-550A-3FBE5A7B2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39B69-67A6-845E-6FB4-1D75FDE62EAD}"/>
              </a:ext>
            </a:extLst>
          </p:cNvPr>
          <p:cNvSpPr>
            <a:spLocks noGrp="1"/>
          </p:cNvSpPr>
          <p:nvPr>
            <p:ph type="sldNum" sz="quarter" idx="12"/>
          </p:nvPr>
        </p:nvSpPr>
        <p:spPr/>
        <p:txBody>
          <a:bodyPr/>
          <a:lstStyle/>
          <a:p>
            <a:fld id="{0DD96D1E-1E25-4C54-87FA-3A3F509A5417}" type="slidenum">
              <a:rPr lang="en-US" smtClean="0"/>
              <a:t>‹#›</a:t>
            </a:fld>
            <a:endParaRPr lang="en-US"/>
          </a:p>
        </p:txBody>
      </p:sp>
    </p:spTree>
    <p:extLst>
      <p:ext uri="{BB962C8B-B14F-4D97-AF65-F5344CB8AC3E}">
        <p14:creationId xmlns:p14="http://schemas.microsoft.com/office/powerpoint/2010/main" val="2632181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11D4E-0C8B-00DC-BC04-8ADBF4E5B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854553-9695-E4DF-87B9-E8D5D54AD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9FB55C-DF6A-36E6-E201-C1DE815DE95A}"/>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93B0FD15-1A57-220A-E741-D7BC86BD0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ACA0-6660-7A1A-2C19-52B90418EBE9}"/>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898465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41480-386A-FCBC-C251-AEB834575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BE473-2484-F262-B1AA-522439C3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9AA6B-BB2C-E1B8-5FF9-8405FFF8873C}"/>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3577D9BE-5DCF-105B-02E1-4166E12AB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90B4E-72CC-ED7A-8403-B8D5EC01DD7F}"/>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607742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D9EF-E44C-86D5-71AC-C54FBD499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F05612-88D2-474C-A201-E760E3599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205D9A-8745-B741-D78E-6D321B2915B0}"/>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259CDC50-A9D7-D047-94BB-429B64A16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733FD-C4A8-57F8-93AA-8087A4260489}"/>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616472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3491-DF05-88FE-3EB0-332094F877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89C12-CAB5-6F9B-F0DC-25B075236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4F3C0-98BD-E274-14F5-94D4470DF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1DB287-0300-370C-124E-3238D0971A84}"/>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6" name="Footer Placeholder 5">
            <a:extLst>
              <a:ext uri="{FF2B5EF4-FFF2-40B4-BE49-F238E27FC236}">
                <a16:creationId xmlns:a16="http://schemas.microsoft.com/office/drawing/2014/main" id="{69137A1B-4D91-EBF8-E24D-D615D8E7D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F5C85-94F3-1273-C26E-C8F1FD2FD6CB}"/>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59005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C265-54C4-F36D-C916-D5B6797F40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E3106-14A5-BC18-722D-F9802DE9B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3952F-B275-E342-7197-835A9E776C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2D1C3-ED92-D241-3ACF-76023843F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1D6757-6828-E7BD-1E4B-3C68558041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FD7197-7977-2669-F8FC-70528C823F54}"/>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8" name="Footer Placeholder 7">
            <a:extLst>
              <a:ext uri="{FF2B5EF4-FFF2-40B4-BE49-F238E27FC236}">
                <a16:creationId xmlns:a16="http://schemas.microsoft.com/office/drawing/2014/main" id="{B136A03E-D688-5C9A-C9B0-C61483844E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B3CA55-74B7-02A1-B218-C09AFA6B47CC}"/>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1983616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3182-4723-BCAA-6772-D33B98B864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0C339-7AE0-5A0E-BF3A-B9A28D08B71D}"/>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4" name="Footer Placeholder 3">
            <a:extLst>
              <a:ext uri="{FF2B5EF4-FFF2-40B4-BE49-F238E27FC236}">
                <a16:creationId xmlns:a16="http://schemas.microsoft.com/office/drawing/2014/main" id="{54F071D1-514F-1ECF-B19C-3A2F88491E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696C93-0063-5CD8-4255-F3F63B2713CB}"/>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78443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F5E5B0-3EFB-2BF7-3238-58562CFB2756}"/>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3E4E568-FD47-304C-832E-D89EA48BE78C}"/>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1C5674-E6C6-8E89-869E-761E27DB6CC1}"/>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6" name="TextBox 15">
            <a:extLst>
              <a:ext uri="{FF2B5EF4-FFF2-40B4-BE49-F238E27FC236}">
                <a16:creationId xmlns:a16="http://schemas.microsoft.com/office/drawing/2014/main" id="{C5C99713-9E43-FCB1-59DD-D93AD3EF3116}"/>
              </a:ext>
            </a:extLst>
          </p:cNvPr>
          <p:cNvSpPr txBox="1"/>
          <p:nvPr userDrawn="1"/>
        </p:nvSpPr>
        <p:spPr>
          <a:xfrm>
            <a:off x="5931016" y="259237"/>
            <a:ext cx="5293711" cy="707886"/>
          </a:xfrm>
          <a:prstGeom prst="rect">
            <a:avLst/>
          </a:prstGeom>
          <a:noFill/>
        </p:spPr>
        <p:txBody>
          <a:bodyPr wrap="square">
            <a:spAutoFit/>
          </a:bodyPr>
          <a:lstStyle/>
          <a:p>
            <a:r>
              <a:rPr lang="en-US" sz="4000" dirty="0">
                <a:solidFill>
                  <a:srgbClr val="650D22"/>
                </a:solidFill>
                <a:latin typeface="Gadugi" panose="020B0502040204020203" pitchFamily="34" charset="0"/>
                <a:ea typeface="Gadugi" panose="020B0502040204020203" pitchFamily="34" charset="0"/>
              </a:rPr>
              <a:t>2024 Snapshot of GVR</a:t>
            </a:r>
          </a:p>
        </p:txBody>
      </p:sp>
    </p:spTree>
    <p:extLst>
      <p:ext uri="{BB962C8B-B14F-4D97-AF65-F5344CB8AC3E}">
        <p14:creationId xmlns:p14="http://schemas.microsoft.com/office/powerpoint/2010/main" val="3143279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74D24-A57E-5946-2C81-2023C1188107}"/>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3" name="Footer Placeholder 2">
            <a:extLst>
              <a:ext uri="{FF2B5EF4-FFF2-40B4-BE49-F238E27FC236}">
                <a16:creationId xmlns:a16="http://schemas.microsoft.com/office/drawing/2014/main" id="{0679993B-420C-3708-8F7D-997762CC1A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76052-C4D7-5207-F73F-DB60F8C80822}"/>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867403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362B-9EF3-8410-D365-57AFBCB68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FB0990-639C-4065-4537-73FB95C45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C3F9D-9B35-A573-42FE-D5BD848F8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FBA2F-CDDF-F613-85D5-3A568B988D6D}"/>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6" name="Footer Placeholder 5">
            <a:extLst>
              <a:ext uri="{FF2B5EF4-FFF2-40B4-BE49-F238E27FC236}">
                <a16:creationId xmlns:a16="http://schemas.microsoft.com/office/drawing/2014/main" id="{C6E7AB75-4FE8-2318-3FBA-316831481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250A1-412E-BB9C-457F-DF11BF6B9E90}"/>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4135906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3CD8-B200-D8F4-7A9E-2E760E38D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137BFF-E5ED-874D-F2E0-AB6F635CF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6270C3-AFA8-B127-BB74-BA62D121E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E6457-E512-43CC-836C-AFA9C623C87F}"/>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6" name="Footer Placeholder 5">
            <a:extLst>
              <a:ext uri="{FF2B5EF4-FFF2-40B4-BE49-F238E27FC236}">
                <a16:creationId xmlns:a16="http://schemas.microsoft.com/office/drawing/2014/main" id="{76673FD7-7EA4-E13C-3349-7F2B41C92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7565D-CFDB-7138-949A-8DF2DC514846}"/>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3620696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7E3C-202B-C078-2DE3-66B6932CC0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B1F03-E6DC-A475-B126-D27640E561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CD54D-D7E3-7F71-4E9F-DCA9FE4AE344}"/>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83EC35CB-D8AF-3156-F570-4FCF523F5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885DF-A498-5194-1AD6-2B3CEB93756A}"/>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699619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C6F9AF-94DA-C71C-B219-ADC6B2CA6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5163B6-95C5-9E7F-1765-1BDD90686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15CD7-00D2-9679-19C9-C2313BEAE8E5}"/>
              </a:ext>
            </a:extLst>
          </p:cNvPr>
          <p:cNvSpPr>
            <a:spLocks noGrp="1"/>
          </p:cNvSpPr>
          <p:nvPr>
            <p:ph type="dt" sz="half" idx="10"/>
          </p:nvPr>
        </p:nvSpPr>
        <p:spPr/>
        <p:txBody>
          <a:body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7E0557E6-7607-8487-79E8-4FF17227A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6EF09-696A-0418-EE45-2A9F2C05E147}"/>
              </a:ext>
            </a:extLst>
          </p:cNvPr>
          <p:cNvSpPr>
            <a:spLocks noGrp="1"/>
          </p:cNvSpPr>
          <p:nvPr>
            <p:ph type="sldNum" sz="quarter" idx="12"/>
          </p:nvPr>
        </p:nvSpPr>
        <p:spPr/>
        <p:txBody>
          <a:bodyPr/>
          <a:lstStyle/>
          <a:p>
            <a:fld id="{3A8FF94A-A7E3-480A-BFD9-267A69DF8F39}" type="slidenum">
              <a:rPr lang="en-US" smtClean="0"/>
              <a:t>‹#›</a:t>
            </a:fld>
            <a:endParaRPr lang="en-US"/>
          </a:p>
        </p:txBody>
      </p:sp>
    </p:spTree>
    <p:extLst>
      <p:ext uri="{BB962C8B-B14F-4D97-AF65-F5344CB8AC3E}">
        <p14:creationId xmlns:p14="http://schemas.microsoft.com/office/powerpoint/2010/main" val="4004835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FF5306C-0EF3-5381-722F-85DFB5894E4B}"/>
              </a:ext>
            </a:extLst>
          </p:cNvPr>
          <p:cNvSpPr/>
          <p:nvPr userDrawn="1"/>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08599C-8BBE-4FF2-A232-E7387318974C}"/>
              </a:ext>
            </a:extLst>
          </p:cNvPr>
          <p:cNvSpPr/>
          <p:nvPr userDrawn="1"/>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A8D1A5-C449-9667-A9A8-7C140F1065DB}"/>
              </a:ext>
            </a:extLst>
          </p:cNvPr>
          <p:cNvSpPr txBox="1"/>
          <p:nvPr userDrawn="1"/>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4" name="TextBox 13">
            <a:extLst>
              <a:ext uri="{FF2B5EF4-FFF2-40B4-BE49-F238E27FC236}">
                <a16:creationId xmlns:a16="http://schemas.microsoft.com/office/drawing/2014/main" id="{73CE448D-635D-990B-8742-188F43AA92A5}"/>
              </a:ext>
            </a:extLst>
          </p:cNvPr>
          <p:cNvSpPr txBox="1"/>
          <p:nvPr userDrawn="1"/>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2025 Goals and Projects</a:t>
            </a:r>
          </a:p>
        </p:txBody>
      </p:sp>
    </p:spTree>
    <p:extLst>
      <p:ext uri="{BB962C8B-B14F-4D97-AF65-F5344CB8AC3E}">
        <p14:creationId xmlns:p14="http://schemas.microsoft.com/office/powerpoint/2010/main" val="344690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C230-D8C3-2A6F-F07D-86FDD7394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82970-7026-15E1-A5A9-89EA53D571AD}"/>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4" name="Footer Placeholder 3">
            <a:extLst>
              <a:ext uri="{FF2B5EF4-FFF2-40B4-BE49-F238E27FC236}">
                <a16:creationId xmlns:a16="http://schemas.microsoft.com/office/drawing/2014/main" id="{F809520E-433F-4B11-64E0-7B3FAD20E7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39C3D3-EED1-2C80-6F27-387BF6C47D1B}"/>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37258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056B5-FF6C-FEF4-8F4D-6A81881CF064}"/>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3" name="Footer Placeholder 2">
            <a:extLst>
              <a:ext uri="{FF2B5EF4-FFF2-40B4-BE49-F238E27FC236}">
                <a16:creationId xmlns:a16="http://schemas.microsoft.com/office/drawing/2014/main" id="{048AB418-524E-7AF7-15E2-913E11F5D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E068C-3021-3144-863C-5DAB377E2E4B}"/>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11680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CAF6-1E94-9382-114C-CFD8F8712B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7C4F5A-3599-EC74-9FBB-A5A82DDE1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B90C1-6E2E-435C-4B45-118F8F6CF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FCED4-230E-BEE3-4B7F-86E95C718AE8}"/>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6" name="Footer Placeholder 5">
            <a:extLst>
              <a:ext uri="{FF2B5EF4-FFF2-40B4-BE49-F238E27FC236}">
                <a16:creationId xmlns:a16="http://schemas.microsoft.com/office/drawing/2014/main" id="{43083D73-68CC-958C-A018-0EB648BE0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243D7-92FC-1195-5805-4A456A2E25FF}"/>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2622870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5E06-7E85-A982-B0AF-7C6B91C4A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09481F-6AB1-C3C6-C4B6-85F265A93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E3387-03F3-C1BA-A6B2-A0BD67AEB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FDA05-1D6A-6FCF-F67E-AB945CDF504F}"/>
              </a:ext>
            </a:extLst>
          </p:cNvPr>
          <p:cNvSpPr>
            <a:spLocks noGrp="1"/>
          </p:cNvSpPr>
          <p:nvPr>
            <p:ph type="dt" sz="half" idx="10"/>
          </p:nvPr>
        </p:nvSpPr>
        <p:spPr/>
        <p:txBody>
          <a:bodyPr/>
          <a:lstStyle/>
          <a:p>
            <a:fld id="{CE8E5A3B-C0FF-4F2D-B046-AC90627B43C4}" type="datetimeFigureOut">
              <a:rPr lang="en-US" smtClean="0"/>
              <a:t>3/27/2026</a:t>
            </a:fld>
            <a:endParaRPr lang="en-US"/>
          </a:p>
        </p:txBody>
      </p:sp>
      <p:sp>
        <p:nvSpPr>
          <p:cNvPr id="6" name="Footer Placeholder 5">
            <a:extLst>
              <a:ext uri="{FF2B5EF4-FFF2-40B4-BE49-F238E27FC236}">
                <a16:creationId xmlns:a16="http://schemas.microsoft.com/office/drawing/2014/main" id="{D204DE6C-5A6E-4094-A556-8C7550439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92FE-8187-5E70-FDC1-6C1763FF8264}"/>
              </a:ext>
            </a:extLst>
          </p:cNvPr>
          <p:cNvSpPr>
            <a:spLocks noGrp="1"/>
          </p:cNvSpPr>
          <p:nvPr>
            <p:ph type="sldNum" sz="quarter" idx="12"/>
          </p:nvPr>
        </p:nvSpPr>
        <p:spPr/>
        <p:txBody>
          <a:bodyPr/>
          <a:lstStyle/>
          <a:p>
            <a:fld id="{F040B3E1-F59D-400C-A720-841DDB58F03F}" type="slidenum">
              <a:rPr lang="en-US" smtClean="0"/>
              <a:t>‹#›</a:t>
            </a:fld>
            <a:endParaRPr lang="en-US"/>
          </a:p>
        </p:txBody>
      </p:sp>
    </p:spTree>
    <p:extLst>
      <p:ext uri="{BB962C8B-B14F-4D97-AF65-F5344CB8AC3E}">
        <p14:creationId xmlns:p14="http://schemas.microsoft.com/office/powerpoint/2010/main" val="196304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06D58E-2218-E4E5-CD6D-D2FEC13A2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19D6E-EF4C-6EBD-A8D5-FA2B33CD4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16C0F-9B94-4D73-D3CD-E5DB5A48E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E5A3B-C0FF-4F2D-B046-AC90627B43C4}" type="datetimeFigureOut">
              <a:rPr lang="en-US" smtClean="0"/>
              <a:t>3/27/2026</a:t>
            </a:fld>
            <a:endParaRPr lang="en-US"/>
          </a:p>
        </p:txBody>
      </p:sp>
      <p:sp>
        <p:nvSpPr>
          <p:cNvPr id="5" name="Footer Placeholder 4">
            <a:extLst>
              <a:ext uri="{FF2B5EF4-FFF2-40B4-BE49-F238E27FC236}">
                <a16:creationId xmlns:a16="http://schemas.microsoft.com/office/drawing/2014/main" id="{61F092AC-D546-0D75-8FC6-DE0500E46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A0265-3D8C-B2F6-12BF-A66810B76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0B3E1-F59D-400C-A720-841DDB58F03F}" type="slidenum">
              <a:rPr lang="en-US" smtClean="0"/>
              <a:t>‹#›</a:t>
            </a:fld>
            <a:endParaRPr lang="en-US"/>
          </a:p>
        </p:txBody>
      </p:sp>
    </p:spTree>
    <p:extLst>
      <p:ext uri="{BB962C8B-B14F-4D97-AF65-F5344CB8AC3E}">
        <p14:creationId xmlns:p14="http://schemas.microsoft.com/office/powerpoint/2010/main" val="137921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48F7C-77F0-EECB-282D-4752A71D1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5206C5-E550-C5D7-1C50-8DAF68171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98882-BB1F-F7DD-3243-BC337896F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0DB79-C8E6-4970-87A7-178C82FDC0D4}" type="datetimeFigureOut">
              <a:rPr lang="en-US" smtClean="0"/>
              <a:t>3/27/2026</a:t>
            </a:fld>
            <a:endParaRPr lang="en-US"/>
          </a:p>
        </p:txBody>
      </p:sp>
      <p:sp>
        <p:nvSpPr>
          <p:cNvPr id="5" name="Footer Placeholder 4">
            <a:extLst>
              <a:ext uri="{FF2B5EF4-FFF2-40B4-BE49-F238E27FC236}">
                <a16:creationId xmlns:a16="http://schemas.microsoft.com/office/drawing/2014/main" id="{EB40E06D-CCB4-9244-D676-265375D59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FFEFE5-D91D-97D9-14E4-C32C736FDB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BD28F-D809-4FEE-BE90-F9A4F089DB6C}" type="slidenum">
              <a:rPr lang="en-US" smtClean="0"/>
              <a:t>‹#›</a:t>
            </a:fld>
            <a:endParaRPr lang="en-US"/>
          </a:p>
        </p:txBody>
      </p:sp>
    </p:spTree>
    <p:extLst>
      <p:ext uri="{BB962C8B-B14F-4D97-AF65-F5344CB8AC3E}">
        <p14:creationId xmlns:p14="http://schemas.microsoft.com/office/powerpoint/2010/main" val="2747361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4DF8CB-02CD-B7B6-07D7-2BA1F64318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1BF9D9-1844-25A6-D170-1BED4775D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93B9E-859C-FAA1-1AD7-B8072C3723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32973-AFA9-4D5D-A411-11E0E4CFAF67}" type="datetimeFigureOut">
              <a:rPr lang="en-US" smtClean="0"/>
              <a:t>3/27/2026</a:t>
            </a:fld>
            <a:endParaRPr lang="en-US"/>
          </a:p>
        </p:txBody>
      </p:sp>
      <p:sp>
        <p:nvSpPr>
          <p:cNvPr id="5" name="Footer Placeholder 4">
            <a:extLst>
              <a:ext uri="{FF2B5EF4-FFF2-40B4-BE49-F238E27FC236}">
                <a16:creationId xmlns:a16="http://schemas.microsoft.com/office/drawing/2014/main" id="{F795CDD1-9C0A-6FEF-8F7C-ED7488153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F19AE5-F7C6-44BE-D267-01DCC9F61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96D1E-1E25-4C54-87FA-3A3F509A5417}" type="slidenum">
              <a:rPr lang="en-US" smtClean="0"/>
              <a:t>‹#›</a:t>
            </a:fld>
            <a:endParaRPr lang="en-US"/>
          </a:p>
        </p:txBody>
      </p:sp>
    </p:spTree>
    <p:extLst>
      <p:ext uri="{BB962C8B-B14F-4D97-AF65-F5344CB8AC3E}">
        <p14:creationId xmlns:p14="http://schemas.microsoft.com/office/powerpoint/2010/main" val="189210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C381E-950F-55F2-CD5A-A0C2A3B52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7CDE99-DDF1-595C-F518-93F05E050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96909-6F6A-39AB-64D6-61CCA443B7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448FF-8F42-4BF0-890C-1F145C9E4347}" type="datetimeFigureOut">
              <a:rPr lang="en-US" smtClean="0"/>
              <a:t>3/27/2026</a:t>
            </a:fld>
            <a:endParaRPr lang="en-US"/>
          </a:p>
        </p:txBody>
      </p:sp>
      <p:sp>
        <p:nvSpPr>
          <p:cNvPr id="5" name="Footer Placeholder 4">
            <a:extLst>
              <a:ext uri="{FF2B5EF4-FFF2-40B4-BE49-F238E27FC236}">
                <a16:creationId xmlns:a16="http://schemas.microsoft.com/office/drawing/2014/main" id="{C3CA45A6-3B95-4030-EB87-49E925B38D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D69347-9579-7A95-75AC-9A3F64F14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FF94A-A7E3-480A-BFD9-267A69DF8F39}" type="slidenum">
              <a:rPr lang="en-US" smtClean="0"/>
              <a:t>‹#›</a:t>
            </a:fld>
            <a:endParaRPr lang="en-US"/>
          </a:p>
        </p:txBody>
      </p:sp>
    </p:spTree>
    <p:extLst>
      <p:ext uri="{BB962C8B-B14F-4D97-AF65-F5344CB8AC3E}">
        <p14:creationId xmlns:p14="http://schemas.microsoft.com/office/powerpoint/2010/main" val="3208122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99A7-91DE-D123-B226-74233AA98E30}"/>
              </a:ext>
            </a:extLst>
          </p:cNvPr>
          <p:cNvSpPr>
            <a:spLocks noGrp="1"/>
          </p:cNvSpPr>
          <p:nvPr>
            <p:ph type="ctrTitle" idx="4294967295"/>
          </p:nvPr>
        </p:nvSpPr>
        <p:spPr>
          <a:xfrm>
            <a:off x="1524000" y="1122363"/>
            <a:ext cx="9144000" cy="2387600"/>
          </a:xfrm>
        </p:spPr>
        <p:txBody>
          <a:bodyPr/>
          <a:lstStyle/>
          <a:p>
            <a:endParaRPr lang="en-US" dirty="0"/>
          </a:p>
        </p:txBody>
      </p:sp>
      <p:sp>
        <p:nvSpPr>
          <p:cNvPr id="3" name="Subtitle 2">
            <a:extLst>
              <a:ext uri="{FF2B5EF4-FFF2-40B4-BE49-F238E27FC236}">
                <a16:creationId xmlns:a16="http://schemas.microsoft.com/office/drawing/2014/main" id="{83AC401C-A0C6-C172-D33D-36E4A2381EE9}"/>
              </a:ext>
            </a:extLst>
          </p:cNvPr>
          <p:cNvSpPr>
            <a:spLocks noGrp="1"/>
          </p:cNvSpPr>
          <p:nvPr>
            <p:ph type="subTitle" idx="4294967295"/>
          </p:nvPr>
        </p:nvSpPr>
        <p:spPr>
          <a:xfrm>
            <a:off x="1524000" y="3602038"/>
            <a:ext cx="9144000" cy="1655762"/>
          </a:xfrm>
        </p:spPr>
        <p:txBody>
          <a:bodyPr/>
          <a:lstStyle/>
          <a:p>
            <a:endParaRPr lang="en-US" dirty="0"/>
          </a:p>
        </p:txBody>
      </p:sp>
      <p:sp>
        <p:nvSpPr>
          <p:cNvPr id="4" name="Rectangle 3">
            <a:extLst>
              <a:ext uri="{FF2B5EF4-FFF2-40B4-BE49-F238E27FC236}">
                <a16:creationId xmlns:a16="http://schemas.microsoft.com/office/drawing/2014/main" id="{56EB6CE8-C4EA-CE89-ACE6-5920AB6C7675}"/>
              </a:ext>
            </a:extLst>
          </p:cNvPr>
          <p:cNvSpPr/>
          <p:nvPr/>
        </p:nvSpPr>
        <p:spPr>
          <a:xfrm>
            <a:off x="8215312" y="0"/>
            <a:ext cx="4105275" cy="6858000"/>
          </a:xfrm>
          <a:prstGeom prst="rect">
            <a:avLst/>
          </a:prstGeom>
          <a:solidFill>
            <a:srgbClr val="00A19B"/>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5500"/>
              </a:lnSpc>
            </a:pPr>
            <a:endParaRPr lang="en-US" sz="6000" b="1" dirty="0">
              <a:solidFill>
                <a:schemeClr val="bg1"/>
              </a:solidFill>
              <a:latin typeface="Gadugi" panose="020B0502040204020203" pitchFamily="34" charset="0"/>
              <a:ea typeface="Gadugi" panose="020B0502040204020203" pitchFamily="34" charset="0"/>
            </a:endParaRPr>
          </a:p>
        </p:txBody>
      </p:sp>
      <p:sp>
        <p:nvSpPr>
          <p:cNvPr id="7" name="TextBox 6">
            <a:extLst>
              <a:ext uri="{FF2B5EF4-FFF2-40B4-BE49-F238E27FC236}">
                <a16:creationId xmlns:a16="http://schemas.microsoft.com/office/drawing/2014/main" id="{19BFDD64-F11F-5F56-7589-162CA47F49B7}"/>
              </a:ext>
            </a:extLst>
          </p:cNvPr>
          <p:cNvSpPr txBox="1"/>
          <p:nvPr/>
        </p:nvSpPr>
        <p:spPr>
          <a:xfrm>
            <a:off x="8638707" y="3324275"/>
            <a:ext cx="3258483" cy="2616101"/>
          </a:xfrm>
          <a:prstGeom prst="rect">
            <a:avLst/>
          </a:prstGeom>
          <a:noFill/>
        </p:spPr>
        <p:txBody>
          <a:bodyPr wrap="square" rtlCol="0">
            <a:spAutoFit/>
          </a:bodyPr>
          <a:lstStyle/>
          <a:p>
            <a:pPr algn="r"/>
            <a:endParaRPr lang="en-US" sz="3200" dirty="0">
              <a:solidFill>
                <a:schemeClr val="bg1"/>
              </a:solidFill>
              <a:latin typeface="Gadugi" panose="020B0502040204020203" pitchFamily="34" charset="0"/>
              <a:ea typeface="Gadugi" panose="020B0502040204020203" pitchFamily="34" charset="0"/>
            </a:endParaRPr>
          </a:p>
          <a:p>
            <a:pPr algn="r"/>
            <a:r>
              <a:rPr lang="en-US" sz="4400" dirty="0">
                <a:solidFill>
                  <a:schemeClr val="bg1"/>
                </a:solidFill>
                <a:latin typeface="Gadugi" panose="020B0502040204020203" pitchFamily="34" charset="0"/>
                <a:ea typeface="Gadugi" panose="020B0502040204020203" pitchFamily="34" charset="0"/>
              </a:rPr>
              <a:t>Annual Meeting</a:t>
            </a:r>
          </a:p>
          <a:p>
            <a:pPr algn="r"/>
            <a:r>
              <a:rPr lang="en-US" sz="4400" dirty="0">
                <a:solidFill>
                  <a:schemeClr val="bg1"/>
                </a:solidFill>
                <a:latin typeface="Gadugi" panose="020B0502040204020203" pitchFamily="34" charset="0"/>
                <a:ea typeface="Gadugi" panose="020B0502040204020203" pitchFamily="34" charset="0"/>
              </a:rPr>
              <a:t>2026</a:t>
            </a:r>
          </a:p>
        </p:txBody>
      </p:sp>
      <p:pic>
        <p:nvPicPr>
          <p:cNvPr id="13" name="Picture 12">
            <a:extLst>
              <a:ext uri="{FF2B5EF4-FFF2-40B4-BE49-F238E27FC236}">
                <a16:creationId xmlns:a16="http://schemas.microsoft.com/office/drawing/2014/main" id="{61F8192E-E2B9-3E92-81B7-3B420B8DB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38" y="0"/>
            <a:ext cx="8828477" cy="7000875"/>
          </a:xfrm>
          <a:prstGeom prst="rect">
            <a:avLst/>
          </a:prstGeom>
        </p:spPr>
      </p:pic>
      <p:pic>
        <p:nvPicPr>
          <p:cNvPr id="9" name="Picture 8">
            <a:extLst>
              <a:ext uri="{FF2B5EF4-FFF2-40B4-BE49-F238E27FC236}">
                <a16:creationId xmlns:a16="http://schemas.microsoft.com/office/drawing/2014/main" id="{A2A45D33-6605-71D6-3607-9B7FDBA0A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3362" y="688231"/>
            <a:ext cx="2509276" cy="2387600"/>
          </a:xfrm>
          <a:prstGeom prst="rect">
            <a:avLst/>
          </a:prstGeom>
        </p:spPr>
      </p:pic>
      <p:sp>
        <p:nvSpPr>
          <p:cNvPr id="5" name="TextBox 4">
            <a:extLst>
              <a:ext uri="{FF2B5EF4-FFF2-40B4-BE49-F238E27FC236}">
                <a16:creationId xmlns:a16="http://schemas.microsoft.com/office/drawing/2014/main" id="{CF51E5E0-113B-08A7-1547-FDE892B404F7}"/>
              </a:ext>
            </a:extLst>
          </p:cNvPr>
          <p:cNvSpPr txBox="1"/>
          <p:nvPr/>
        </p:nvSpPr>
        <p:spPr>
          <a:xfrm>
            <a:off x="88683" y="180399"/>
            <a:ext cx="8095489" cy="1015663"/>
          </a:xfrm>
          <a:prstGeom prst="rect">
            <a:avLst/>
          </a:prstGeom>
          <a:noFill/>
        </p:spPr>
        <p:txBody>
          <a:bodyPr wrap="square" rtlCol="0">
            <a:spAutoFit/>
          </a:bodyPr>
          <a:lstStyle/>
          <a:p>
            <a:pPr algn="ctr"/>
            <a:r>
              <a:rPr lang="en-US" sz="6000" b="1" dirty="0">
                <a:solidFill>
                  <a:srgbClr val="FFFFFF"/>
                </a:solidFill>
                <a:latin typeface="Gadugi" panose="020B0502040204020203" pitchFamily="34" charset="0"/>
                <a:ea typeface="Gadugi" panose="020B0502040204020203" pitchFamily="34" charset="0"/>
              </a:rPr>
              <a:t>2025 Year in Review</a:t>
            </a:r>
          </a:p>
        </p:txBody>
      </p:sp>
    </p:spTree>
    <p:extLst>
      <p:ext uri="{BB962C8B-B14F-4D97-AF65-F5344CB8AC3E}">
        <p14:creationId xmlns:p14="http://schemas.microsoft.com/office/powerpoint/2010/main" val="94423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807D29-A5A0-012E-08BA-F945B952FF79}"/>
              </a:ext>
            </a:extLst>
          </p:cNvPr>
          <p:cNvSpPr txBox="1"/>
          <p:nvPr/>
        </p:nvSpPr>
        <p:spPr>
          <a:xfrm>
            <a:off x="1429344" y="120628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Pools &amp; Spas</a:t>
            </a:r>
          </a:p>
        </p:txBody>
      </p:sp>
      <p:grpSp>
        <p:nvGrpSpPr>
          <p:cNvPr id="3" name="Group 2">
            <a:extLst>
              <a:ext uri="{FF2B5EF4-FFF2-40B4-BE49-F238E27FC236}">
                <a16:creationId xmlns:a16="http://schemas.microsoft.com/office/drawing/2014/main" id="{44DE5DCA-5D06-5EC1-FD63-96C7D077F7F6}"/>
              </a:ext>
            </a:extLst>
          </p:cNvPr>
          <p:cNvGrpSpPr/>
          <p:nvPr/>
        </p:nvGrpSpPr>
        <p:grpSpPr>
          <a:xfrm>
            <a:off x="2092519" y="2696752"/>
            <a:ext cx="3850427" cy="1125987"/>
            <a:chOff x="0" y="0"/>
            <a:chExt cx="4232441" cy="1967420"/>
          </a:xfrm>
          <a:solidFill>
            <a:srgbClr val="00A19B"/>
          </a:solidFill>
        </p:grpSpPr>
        <p:sp>
          <p:nvSpPr>
            <p:cNvPr id="4" name="Freeform 14">
              <a:extLst>
                <a:ext uri="{FF2B5EF4-FFF2-40B4-BE49-F238E27FC236}">
                  <a16:creationId xmlns:a16="http://schemas.microsoft.com/office/drawing/2014/main" id="{FD55CCB0-AAA9-1E23-891C-1B950F2E664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91C80983-788F-CA79-E45E-D890210AF85E}"/>
              </a:ext>
            </a:extLst>
          </p:cNvPr>
          <p:cNvSpPr txBox="1"/>
          <p:nvPr/>
        </p:nvSpPr>
        <p:spPr>
          <a:xfrm>
            <a:off x="2092708" y="2477759"/>
            <a:ext cx="4006534" cy="1259255"/>
          </a:xfrm>
          <a:prstGeom prst="rect">
            <a:avLst/>
          </a:prstGeom>
        </p:spPr>
        <p:txBody>
          <a:bodyPr wrap="square" lIns="0" tIns="0" rIns="0" bIns="0" rtlCol="0" anchor="t">
            <a:spAutoFit/>
          </a:bodyPr>
          <a:lstStyle/>
          <a:p>
            <a:pPr algn="ctr">
              <a:lnSpc>
                <a:spcPts val="11059"/>
              </a:lnSpc>
            </a:pPr>
            <a:r>
              <a:rPr lang="en-US" sz="6600" dirty="0">
                <a:solidFill>
                  <a:schemeClr val="bg1">
                    <a:lumMod val="95000"/>
                  </a:schemeClr>
                </a:solidFill>
                <a:latin typeface="Gadugi" panose="020B0502040204020203" pitchFamily="34" charset="0"/>
                <a:ea typeface="Gadugi" panose="020B0502040204020203" pitchFamily="34" charset="0"/>
              </a:rPr>
              <a:t>24</a:t>
            </a:r>
          </a:p>
        </p:txBody>
      </p:sp>
      <p:sp>
        <p:nvSpPr>
          <p:cNvPr id="6" name="TextBox 5">
            <a:extLst>
              <a:ext uri="{FF2B5EF4-FFF2-40B4-BE49-F238E27FC236}">
                <a16:creationId xmlns:a16="http://schemas.microsoft.com/office/drawing/2014/main" id="{4323CF63-D53C-E9E1-BFED-BB37DF314E12}"/>
              </a:ext>
            </a:extLst>
          </p:cNvPr>
          <p:cNvSpPr txBox="1"/>
          <p:nvPr/>
        </p:nvSpPr>
        <p:spPr>
          <a:xfrm>
            <a:off x="6257155" y="4727292"/>
            <a:ext cx="4634754" cy="830997"/>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Gallons of Water</a:t>
            </a:r>
          </a:p>
        </p:txBody>
      </p:sp>
      <p:sp>
        <p:nvSpPr>
          <p:cNvPr id="9" name="TextBox 32">
            <a:extLst>
              <a:ext uri="{FF2B5EF4-FFF2-40B4-BE49-F238E27FC236}">
                <a16:creationId xmlns:a16="http://schemas.microsoft.com/office/drawing/2014/main" id="{230E29C8-034F-8696-3400-DD571DB62F5C}"/>
              </a:ext>
            </a:extLst>
          </p:cNvPr>
          <p:cNvSpPr txBox="1"/>
          <p:nvPr/>
        </p:nvSpPr>
        <p:spPr>
          <a:xfrm>
            <a:off x="2092519" y="4586385"/>
            <a:ext cx="3993486" cy="1259255"/>
          </a:xfrm>
          <a:prstGeom prst="rect">
            <a:avLst/>
          </a:prstGeom>
          <a:solidFill>
            <a:srgbClr val="00A19B"/>
          </a:solidFill>
        </p:spPr>
        <p:txBody>
          <a:bodyPr wrap="square" lIns="0" tIns="0" rIns="0" bIns="0" rtlCol="0" anchor="t">
            <a:spAutoFit/>
          </a:bodyPr>
          <a:lstStyle/>
          <a:p>
            <a:pPr algn="ctr">
              <a:lnSpc>
                <a:spcPts val="11059"/>
              </a:lnSpc>
            </a:pPr>
            <a:endParaRPr lang="en-US" sz="6600" dirty="0">
              <a:solidFill>
                <a:schemeClr val="bg1">
                  <a:lumMod val="95000"/>
                </a:schemeClr>
              </a:solidFill>
              <a:latin typeface="Gadugi" panose="020B0502040204020203" pitchFamily="34" charset="0"/>
              <a:ea typeface="Gadugi" panose="020B0502040204020203" pitchFamily="34" charset="0"/>
            </a:endParaRPr>
          </a:p>
        </p:txBody>
      </p:sp>
      <p:sp>
        <p:nvSpPr>
          <p:cNvPr id="10" name="TextBox 31">
            <a:extLst>
              <a:ext uri="{FF2B5EF4-FFF2-40B4-BE49-F238E27FC236}">
                <a16:creationId xmlns:a16="http://schemas.microsoft.com/office/drawing/2014/main" id="{22B95DB2-806A-1407-37E8-A47443E63951}"/>
              </a:ext>
            </a:extLst>
          </p:cNvPr>
          <p:cNvSpPr txBox="1"/>
          <p:nvPr/>
        </p:nvSpPr>
        <p:spPr>
          <a:xfrm>
            <a:off x="6310311" y="2704846"/>
            <a:ext cx="5196784"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Pools &amp; Spas</a:t>
            </a:r>
          </a:p>
        </p:txBody>
      </p:sp>
      <p:sp>
        <p:nvSpPr>
          <p:cNvPr id="15" name="Rectangle 14">
            <a:extLst>
              <a:ext uri="{FF2B5EF4-FFF2-40B4-BE49-F238E27FC236}">
                <a16:creationId xmlns:a16="http://schemas.microsoft.com/office/drawing/2014/main" id="{5E10A6C2-13C3-FB14-9D6A-D3F7E067FAC4}"/>
              </a:ext>
            </a:extLst>
          </p:cNvPr>
          <p:cNvSpPr/>
          <p:nvPr/>
        </p:nvSpPr>
        <p:spPr>
          <a:xfrm>
            <a:off x="5871882" y="200025"/>
            <a:ext cx="5278026" cy="7504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9C56303-148A-FE76-6D14-1504ED1DF145}"/>
              </a:ext>
            </a:extLst>
          </p:cNvPr>
          <p:cNvSpPr txBox="1"/>
          <p:nvPr/>
        </p:nvSpPr>
        <p:spPr>
          <a:xfrm>
            <a:off x="5871882" y="221303"/>
            <a:ext cx="5448222"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6" name="TextBox 32">
            <a:extLst>
              <a:ext uri="{FF2B5EF4-FFF2-40B4-BE49-F238E27FC236}">
                <a16:creationId xmlns:a16="http://schemas.microsoft.com/office/drawing/2014/main" id="{ACBB10CE-91DB-A023-C602-D0218B3FC463}"/>
              </a:ext>
            </a:extLst>
          </p:cNvPr>
          <p:cNvSpPr txBox="1"/>
          <p:nvPr/>
        </p:nvSpPr>
        <p:spPr>
          <a:xfrm>
            <a:off x="2014465" y="4500660"/>
            <a:ext cx="4006534" cy="1284262"/>
          </a:xfrm>
          <a:prstGeom prst="rect">
            <a:avLst/>
          </a:prstGeom>
        </p:spPr>
        <p:txBody>
          <a:bodyPr wrap="square" lIns="0" tIns="0" rIns="0" bIns="0" rtlCol="0" anchor="t">
            <a:spAutoFit/>
          </a:bodyPr>
          <a:lstStyle/>
          <a:p>
            <a:pPr algn="ctr">
              <a:lnSpc>
                <a:spcPts val="11059"/>
              </a:lnSpc>
            </a:pPr>
            <a:r>
              <a:rPr lang="en-US" sz="6600" dirty="0">
                <a:solidFill>
                  <a:schemeClr val="bg1">
                    <a:lumMod val="95000"/>
                  </a:schemeClr>
                </a:solidFill>
                <a:latin typeface="Gadugi" panose="020B0502040204020203" pitchFamily="34" charset="0"/>
                <a:ea typeface="Gadugi" panose="020B0502040204020203" pitchFamily="34" charset="0"/>
              </a:rPr>
              <a:t>1,128,285</a:t>
            </a:r>
            <a:endParaRPr lang="en-US" dirty="0"/>
          </a:p>
        </p:txBody>
      </p:sp>
    </p:spTree>
    <p:extLst>
      <p:ext uri="{BB962C8B-B14F-4D97-AF65-F5344CB8AC3E}">
        <p14:creationId xmlns:p14="http://schemas.microsoft.com/office/powerpoint/2010/main" val="158011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80DD0A-B318-60E2-E4D5-63C37913250F}"/>
              </a:ext>
            </a:extLst>
          </p:cNvPr>
          <p:cNvSpPr txBox="1"/>
          <p:nvPr/>
        </p:nvSpPr>
        <p:spPr>
          <a:xfrm>
            <a:off x="1259148" y="13810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Governance</a:t>
            </a:r>
          </a:p>
        </p:txBody>
      </p:sp>
      <p:grpSp>
        <p:nvGrpSpPr>
          <p:cNvPr id="3" name="Group 2">
            <a:extLst>
              <a:ext uri="{FF2B5EF4-FFF2-40B4-BE49-F238E27FC236}">
                <a16:creationId xmlns:a16="http://schemas.microsoft.com/office/drawing/2014/main" id="{20BEDCB2-FAA5-1384-80C7-240C5713EE92}"/>
              </a:ext>
            </a:extLst>
          </p:cNvPr>
          <p:cNvGrpSpPr/>
          <p:nvPr/>
        </p:nvGrpSpPr>
        <p:grpSpPr>
          <a:xfrm>
            <a:off x="1849726" y="2684373"/>
            <a:ext cx="2930872" cy="1125987"/>
            <a:chOff x="0" y="0"/>
            <a:chExt cx="4232441" cy="1967420"/>
          </a:xfrm>
          <a:solidFill>
            <a:srgbClr val="00A19B"/>
          </a:solidFill>
        </p:grpSpPr>
        <p:sp>
          <p:nvSpPr>
            <p:cNvPr id="4" name="Freeform 14">
              <a:extLst>
                <a:ext uri="{FF2B5EF4-FFF2-40B4-BE49-F238E27FC236}">
                  <a16:creationId xmlns:a16="http://schemas.microsoft.com/office/drawing/2014/main" id="{842A7CC0-F9EF-2165-A212-A291C856FB28}"/>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2DEF1EA3-4101-ABA8-9009-59A4B497C320}"/>
              </a:ext>
            </a:extLst>
          </p:cNvPr>
          <p:cNvSpPr txBox="1"/>
          <p:nvPr/>
        </p:nvSpPr>
        <p:spPr>
          <a:xfrm>
            <a:off x="1765336" y="2477824"/>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13</a:t>
            </a:r>
          </a:p>
        </p:txBody>
      </p:sp>
      <p:sp>
        <p:nvSpPr>
          <p:cNvPr id="6" name="TextBox 5">
            <a:extLst>
              <a:ext uri="{FF2B5EF4-FFF2-40B4-BE49-F238E27FC236}">
                <a16:creationId xmlns:a16="http://schemas.microsoft.com/office/drawing/2014/main" id="{A23F832E-C0B2-9C2C-BA8C-1BF6C8182CE3}"/>
              </a:ext>
            </a:extLst>
          </p:cNvPr>
          <p:cNvSpPr txBox="1"/>
          <p:nvPr/>
        </p:nvSpPr>
        <p:spPr>
          <a:xfrm>
            <a:off x="4962425" y="4607114"/>
            <a:ext cx="5806871" cy="1569660"/>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Committee Members Served</a:t>
            </a:r>
          </a:p>
        </p:txBody>
      </p:sp>
      <p:grpSp>
        <p:nvGrpSpPr>
          <p:cNvPr id="7" name="Group 13">
            <a:extLst>
              <a:ext uri="{FF2B5EF4-FFF2-40B4-BE49-F238E27FC236}">
                <a16:creationId xmlns:a16="http://schemas.microsoft.com/office/drawing/2014/main" id="{1EE44CDE-DB28-7F44-5CBC-A053CE8312A1}"/>
              </a:ext>
            </a:extLst>
          </p:cNvPr>
          <p:cNvGrpSpPr/>
          <p:nvPr/>
        </p:nvGrpSpPr>
        <p:grpSpPr>
          <a:xfrm>
            <a:off x="1862774" y="4828951"/>
            <a:ext cx="2930872" cy="1125987"/>
            <a:chOff x="0" y="0"/>
            <a:chExt cx="4232441" cy="1967420"/>
          </a:xfrm>
          <a:solidFill>
            <a:srgbClr val="00A19B"/>
          </a:solidFill>
        </p:grpSpPr>
        <p:sp>
          <p:nvSpPr>
            <p:cNvPr id="8" name="Freeform 14">
              <a:extLst>
                <a:ext uri="{FF2B5EF4-FFF2-40B4-BE49-F238E27FC236}">
                  <a16:creationId xmlns:a16="http://schemas.microsoft.com/office/drawing/2014/main" id="{25843277-62F0-D85B-DE07-D2E7BFCD402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7F435576-E7C3-4316-658F-149B4C6B1508}"/>
              </a:ext>
            </a:extLst>
          </p:cNvPr>
          <p:cNvSpPr txBox="1"/>
          <p:nvPr/>
        </p:nvSpPr>
        <p:spPr>
          <a:xfrm>
            <a:off x="1778384" y="4622402"/>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37</a:t>
            </a:r>
          </a:p>
        </p:txBody>
      </p:sp>
      <p:sp>
        <p:nvSpPr>
          <p:cNvPr id="10" name="TextBox 31">
            <a:extLst>
              <a:ext uri="{FF2B5EF4-FFF2-40B4-BE49-F238E27FC236}">
                <a16:creationId xmlns:a16="http://schemas.microsoft.com/office/drawing/2014/main" id="{24209440-B8D7-B115-FE5D-D9241DAE55A2}"/>
              </a:ext>
            </a:extLst>
          </p:cNvPr>
          <p:cNvSpPr txBox="1"/>
          <p:nvPr/>
        </p:nvSpPr>
        <p:spPr>
          <a:xfrm>
            <a:off x="5044627" y="2508702"/>
            <a:ext cx="5806871" cy="1477328"/>
          </a:xfrm>
          <a:prstGeom prst="rect">
            <a:avLst/>
          </a:prstGeom>
        </p:spPr>
        <p:txBody>
          <a:bodyPr wrap="square" lIns="0" tIns="0" rIns="0" bIns="0" rtlCol="0" anchor="t">
            <a:spAutoFit/>
          </a:bodyPr>
          <a:lstStyle/>
          <a:p>
            <a:r>
              <a:rPr lang="en-US" sz="4800" dirty="0">
                <a:latin typeface="Gadugi" panose="020B0502040204020203" pitchFamily="34" charset="0"/>
                <a:ea typeface="Gadugi" panose="020B0502040204020203" pitchFamily="34" charset="0"/>
              </a:rPr>
              <a:t>Board Directors Served</a:t>
            </a:r>
          </a:p>
        </p:txBody>
      </p:sp>
      <p:sp>
        <p:nvSpPr>
          <p:cNvPr id="11" name="Rectangle 10">
            <a:extLst>
              <a:ext uri="{FF2B5EF4-FFF2-40B4-BE49-F238E27FC236}">
                <a16:creationId xmlns:a16="http://schemas.microsoft.com/office/drawing/2014/main" id="{B67F2011-C90F-299E-F170-4AEDD76AC585}"/>
              </a:ext>
            </a:extLst>
          </p:cNvPr>
          <p:cNvSpPr/>
          <p:nvPr/>
        </p:nvSpPr>
        <p:spPr>
          <a:xfrm>
            <a:off x="6875929" y="134471"/>
            <a:ext cx="4141695" cy="105147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12DB1C-D591-AA1B-7387-90A8B0D2FE33}"/>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398452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C60814-D595-B76F-72C5-DD083ED9C49E}"/>
              </a:ext>
            </a:extLst>
          </p:cNvPr>
          <p:cNvGrpSpPr/>
          <p:nvPr/>
        </p:nvGrpSpPr>
        <p:grpSpPr>
          <a:xfrm>
            <a:off x="1794007" y="2781262"/>
            <a:ext cx="2930872" cy="1125987"/>
            <a:chOff x="0" y="0"/>
            <a:chExt cx="4232441" cy="1967420"/>
          </a:xfrm>
          <a:solidFill>
            <a:srgbClr val="00A19B"/>
          </a:solidFill>
        </p:grpSpPr>
        <p:sp>
          <p:nvSpPr>
            <p:cNvPr id="4" name="Freeform 14">
              <a:extLst>
                <a:ext uri="{FF2B5EF4-FFF2-40B4-BE49-F238E27FC236}">
                  <a16:creationId xmlns:a16="http://schemas.microsoft.com/office/drawing/2014/main" id="{6546D800-89AD-2069-52C0-0B489376DA49}"/>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2C687D63-D372-3F5A-F410-F7D62367901E}"/>
              </a:ext>
            </a:extLst>
          </p:cNvPr>
          <p:cNvSpPr txBox="1"/>
          <p:nvPr/>
        </p:nvSpPr>
        <p:spPr>
          <a:xfrm>
            <a:off x="1709617" y="2574713"/>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64</a:t>
            </a:r>
          </a:p>
        </p:txBody>
      </p:sp>
      <p:sp>
        <p:nvSpPr>
          <p:cNvPr id="6" name="TextBox 5">
            <a:extLst>
              <a:ext uri="{FF2B5EF4-FFF2-40B4-BE49-F238E27FC236}">
                <a16:creationId xmlns:a16="http://schemas.microsoft.com/office/drawing/2014/main" id="{A3FAC178-9349-FF96-CF15-E794D3ABF4CD}"/>
              </a:ext>
            </a:extLst>
          </p:cNvPr>
          <p:cNvSpPr txBox="1"/>
          <p:nvPr/>
        </p:nvSpPr>
        <p:spPr>
          <a:xfrm>
            <a:off x="5056478" y="4659244"/>
            <a:ext cx="5806871" cy="1569660"/>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Hours served on Board Committees</a:t>
            </a:r>
          </a:p>
        </p:txBody>
      </p:sp>
      <p:grpSp>
        <p:nvGrpSpPr>
          <p:cNvPr id="7" name="Group 13">
            <a:extLst>
              <a:ext uri="{FF2B5EF4-FFF2-40B4-BE49-F238E27FC236}">
                <a16:creationId xmlns:a16="http://schemas.microsoft.com/office/drawing/2014/main" id="{828B821D-A187-F383-06D5-33AD4F87AE25}"/>
              </a:ext>
            </a:extLst>
          </p:cNvPr>
          <p:cNvGrpSpPr/>
          <p:nvPr/>
        </p:nvGrpSpPr>
        <p:grpSpPr>
          <a:xfrm>
            <a:off x="1891444" y="4881081"/>
            <a:ext cx="2930872" cy="1125987"/>
            <a:chOff x="0" y="0"/>
            <a:chExt cx="4232441" cy="1967420"/>
          </a:xfrm>
          <a:solidFill>
            <a:srgbClr val="00A19B"/>
          </a:solidFill>
        </p:grpSpPr>
        <p:sp>
          <p:nvSpPr>
            <p:cNvPr id="8" name="Freeform 14">
              <a:extLst>
                <a:ext uri="{FF2B5EF4-FFF2-40B4-BE49-F238E27FC236}">
                  <a16:creationId xmlns:a16="http://schemas.microsoft.com/office/drawing/2014/main" id="{3E2A6178-7485-4731-192B-77080BC35418}"/>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7AE39942-2929-B3DF-43D1-2BCD4EF97631}"/>
              </a:ext>
            </a:extLst>
          </p:cNvPr>
          <p:cNvSpPr txBox="1"/>
          <p:nvPr/>
        </p:nvSpPr>
        <p:spPr>
          <a:xfrm>
            <a:off x="1722665" y="4719291"/>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85.5</a:t>
            </a:r>
          </a:p>
        </p:txBody>
      </p:sp>
      <p:sp>
        <p:nvSpPr>
          <p:cNvPr id="10" name="TextBox 31">
            <a:extLst>
              <a:ext uri="{FF2B5EF4-FFF2-40B4-BE49-F238E27FC236}">
                <a16:creationId xmlns:a16="http://schemas.microsoft.com/office/drawing/2014/main" id="{8B828A38-098D-0E5C-FA32-8D5EE3A4FA27}"/>
              </a:ext>
            </a:extLst>
          </p:cNvPr>
          <p:cNvSpPr txBox="1"/>
          <p:nvPr/>
        </p:nvSpPr>
        <p:spPr>
          <a:xfrm>
            <a:off x="5056478" y="2690336"/>
            <a:ext cx="6093430" cy="1477328"/>
          </a:xfrm>
          <a:prstGeom prst="rect">
            <a:avLst/>
          </a:prstGeom>
        </p:spPr>
        <p:txBody>
          <a:bodyPr wrap="square" lIns="0" tIns="0" rIns="0" bIns="0" rtlCol="0" anchor="t">
            <a:spAutoFit/>
          </a:bodyPr>
          <a:lstStyle/>
          <a:p>
            <a:r>
              <a:rPr lang="en-US" sz="4800" dirty="0">
                <a:latin typeface="Gadugi" panose="020B0502040204020203" pitchFamily="34" charset="0"/>
                <a:ea typeface="Gadugi" panose="020B0502040204020203" pitchFamily="34" charset="0"/>
              </a:rPr>
              <a:t>Hours served in</a:t>
            </a:r>
          </a:p>
          <a:p>
            <a:r>
              <a:rPr lang="en-US" sz="4800" dirty="0">
                <a:latin typeface="Gadugi" panose="020B0502040204020203" pitchFamily="34" charset="0"/>
                <a:ea typeface="Gadugi" panose="020B0502040204020203" pitchFamily="34" charset="0"/>
              </a:rPr>
              <a:t>Board Meetings</a:t>
            </a:r>
          </a:p>
        </p:txBody>
      </p:sp>
      <p:sp>
        <p:nvSpPr>
          <p:cNvPr id="11" name="Rectangle 10">
            <a:extLst>
              <a:ext uri="{FF2B5EF4-FFF2-40B4-BE49-F238E27FC236}">
                <a16:creationId xmlns:a16="http://schemas.microsoft.com/office/drawing/2014/main" id="{2A678137-3F21-AFEC-7CD9-D5F950D3F225}"/>
              </a:ext>
            </a:extLst>
          </p:cNvPr>
          <p:cNvSpPr/>
          <p:nvPr/>
        </p:nvSpPr>
        <p:spPr>
          <a:xfrm>
            <a:off x="6929718" y="98612"/>
            <a:ext cx="4220190" cy="1282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14A699-31C6-840D-20CE-53406EDC260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3" name="TextBox 12">
            <a:extLst>
              <a:ext uri="{FF2B5EF4-FFF2-40B4-BE49-F238E27FC236}">
                <a16:creationId xmlns:a16="http://schemas.microsoft.com/office/drawing/2014/main" id="{B29DAEB1-9B38-7E5A-9513-1FED6E204FA2}"/>
              </a:ext>
            </a:extLst>
          </p:cNvPr>
          <p:cNvSpPr txBox="1"/>
          <p:nvPr/>
        </p:nvSpPr>
        <p:spPr>
          <a:xfrm>
            <a:off x="1259148" y="13810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Governance</a:t>
            </a:r>
          </a:p>
        </p:txBody>
      </p:sp>
    </p:spTree>
    <p:extLst>
      <p:ext uri="{BB962C8B-B14F-4D97-AF65-F5344CB8AC3E}">
        <p14:creationId xmlns:p14="http://schemas.microsoft.com/office/powerpoint/2010/main" val="257113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9E256-5AA0-6C6C-7ABD-65E594122841}"/>
              </a:ext>
            </a:extLst>
          </p:cNvPr>
          <p:cNvSpPr txBox="1"/>
          <p:nvPr/>
        </p:nvSpPr>
        <p:spPr>
          <a:xfrm>
            <a:off x="1459173" y="9396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Staff </a:t>
            </a:r>
          </a:p>
        </p:txBody>
      </p:sp>
      <p:grpSp>
        <p:nvGrpSpPr>
          <p:cNvPr id="3" name="Group 2">
            <a:extLst>
              <a:ext uri="{FF2B5EF4-FFF2-40B4-BE49-F238E27FC236}">
                <a16:creationId xmlns:a16="http://schemas.microsoft.com/office/drawing/2014/main" id="{3301DDE1-23E3-3A37-5BEB-095A04D7F115}"/>
              </a:ext>
            </a:extLst>
          </p:cNvPr>
          <p:cNvGrpSpPr/>
          <p:nvPr/>
        </p:nvGrpSpPr>
        <p:grpSpPr>
          <a:xfrm>
            <a:off x="1949738" y="2430415"/>
            <a:ext cx="2930872" cy="1125987"/>
            <a:chOff x="0" y="0"/>
            <a:chExt cx="4232441" cy="1967420"/>
          </a:xfrm>
          <a:solidFill>
            <a:srgbClr val="00A19B"/>
          </a:solidFill>
        </p:grpSpPr>
        <p:sp>
          <p:nvSpPr>
            <p:cNvPr id="4" name="Freeform 14">
              <a:extLst>
                <a:ext uri="{FF2B5EF4-FFF2-40B4-BE49-F238E27FC236}">
                  <a16:creationId xmlns:a16="http://schemas.microsoft.com/office/drawing/2014/main" id="{811F8236-725B-129F-F455-6A54D1D9D65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9093D3C0-867D-0223-6F17-47E237B674B9}"/>
              </a:ext>
            </a:extLst>
          </p:cNvPr>
          <p:cNvSpPr txBox="1"/>
          <p:nvPr/>
        </p:nvSpPr>
        <p:spPr>
          <a:xfrm>
            <a:off x="1865348" y="2223866"/>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79.5</a:t>
            </a:r>
          </a:p>
        </p:txBody>
      </p:sp>
      <p:sp>
        <p:nvSpPr>
          <p:cNvPr id="6" name="TextBox 5">
            <a:extLst>
              <a:ext uri="{FF2B5EF4-FFF2-40B4-BE49-F238E27FC236}">
                <a16:creationId xmlns:a16="http://schemas.microsoft.com/office/drawing/2014/main" id="{A845F878-6CAF-0FC8-7023-19C9ADF8C751}"/>
              </a:ext>
            </a:extLst>
          </p:cNvPr>
          <p:cNvSpPr txBox="1"/>
          <p:nvPr/>
        </p:nvSpPr>
        <p:spPr>
          <a:xfrm>
            <a:off x="5049389" y="3944138"/>
            <a:ext cx="5806871" cy="1107996"/>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Part-Time Staff</a:t>
            </a:r>
          </a:p>
          <a:p>
            <a:r>
              <a:rPr lang="en-US" b="1" i="0" dirty="0">
                <a:solidFill>
                  <a:srgbClr val="FFFFFF"/>
                </a:solidFill>
                <a:effectLst/>
              </a:rPr>
              <a:t>March 28 at 6pm</a:t>
            </a:r>
            <a:endParaRPr lang="en-US" dirty="0"/>
          </a:p>
        </p:txBody>
      </p:sp>
      <p:grpSp>
        <p:nvGrpSpPr>
          <p:cNvPr id="7" name="Group 13">
            <a:extLst>
              <a:ext uri="{FF2B5EF4-FFF2-40B4-BE49-F238E27FC236}">
                <a16:creationId xmlns:a16="http://schemas.microsoft.com/office/drawing/2014/main" id="{F9821A42-FE9E-D686-36A5-17F14C45F69E}"/>
              </a:ext>
            </a:extLst>
          </p:cNvPr>
          <p:cNvGrpSpPr/>
          <p:nvPr/>
        </p:nvGrpSpPr>
        <p:grpSpPr>
          <a:xfrm>
            <a:off x="1962787" y="3896219"/>
            <a:ext cx="2930872" cy="1125987"/>
            <a:chOff x="0" y="0"/>
            <a:chExt cx="4232441" cy="1967420"/>
          </a:xfrm>
          <a:solidFill>
            <a:srgbClr val="00A19B"/>
          </a:solidFill>
        </p:grpSpPr>
        <p:sp>
          <p:nvSpPr>
            <p:cNvPr id="8" name="Freeform 14">
              <a:extLst>
                <a:ext uri="{FF2B5EF4-FFF2-40B4-BE49-F238E27FC236}">
                  <a16:creationId xmlns:a16="http://schemas.microsoft.com/office/drawing/2014/main" id="{42388EB1-E64C-6DC8-1AE4-B0AED96E433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0C740CEC-F35C-BCE8-10D5-A266FFCF3E06}"/>
              </a:ext>
            </a:extLst>
          </p:cNvPr>
          <p:cNvSpPr txBox="1"/>
          <p:nvPr/>
        </p:nvSpPr>
        <p:spPr>
          <a:xfrm>
            <a:off x="1878397" y="3689670"/>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11.4</a:t>
            </a:r>
          </a:p>
        </p:txBody>
      </p:sp>
      <p:sp>
        <p:nvSpPr>
          <p:cNvPr id="10" name="TextBox 31">
            <a:extLst>
              <a:ext uri="{FF2B5EF4-FFF2-40B4-BE49-F238E27FC236}">
                <a16:creationId xmlns:a16="http://schemas.microsoft.com/office/drawing/2014/main" id="{FF7EED6B-89F2-33E8-FDD7-5C2804243D23}"/>
              </a:ext>
            </a:extLst>
          </p:cNvPr>
          <p:cNvSpPr txBox="1"/>
          <p:nvPr/>
        </p:nvSpPr>
        <p:spPr>
          <a:xfrm>
            <a:off x="5049389" y="2418971"/>
            <a:ext cx="5883463"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Full-Time Staff</a:t>
            </a:r>
          </a:p>
        </p:txBody>
      </p:sp>
      <p:sp>
        <p:nvSpPr>
          <p:cNvPr id="11" name="Rectangle 10">
            <a:extLst>
              <a:ext uri="{FF2B5EF4-FFF2-40B4-BE49-F238E27FC236}">
                <a16:creationId xmlns:a16="http://schemas.microsoft.com/office/drawing/2014/main" id="{D0874A43-D7F0-6AC6-3735-6D8F87E28EE6}"/>
              </a:ext>
            </a:extLst>
          </p:cNvPr>
          <p:cNvSpPr/>
          <p:nvPr/>
        </p:nvSpPr>
        <p:spPr>
          <a:xfrm>
            <a:off x="6660776" y="125506"/>
            <a:ext cx="4410636"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8DDEDB-4BFF-5B61-3080-763A14B7C25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3" name="TextBox 12">
            <a:extLst>
              <a:ext uri="{FF2B5EF4-FFF2-40B4-BE49-F238E27FC236}">
                <a16:creationId xmlns:a16="http://schemas.microsoft.com/office/drawing/2014/main" id="{FB6A41DF-E417-4146-BCED-638C141EDC20}"/>
              </a:ext>
            </a:extLst>
          </p:cNvPr>
          <p:cNvSpPr txBox="1"/>
          <p:nvPr/>
        </p:nvSpPr>
        <p:spPr>
          <a:xfrm>
            <a:off x="5049389" y="5324460"/>
            <a:ext cx="5806871" cy="1107996"/>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Total</a:t>
            </a:r>
          </a:p>
          <a:p>
            <a:r>
              <a:rPr lang="en-US" b="1" i="0" dirty="0">
                <a:solidFill>
                  <a:srgbClr val="FFFFFF"/>
                </a:solidFill>
                <a:effectLst/>
              </a:rPr>
              <a:t>March 28 at 6pm</a:t>
            </a:r>
            <a:endParaRPr lang="en-US" dirty="0"/>
          </a:p>
        </p:txBody>
      </p:sp>
      <p:grpSp>
        <p:nvGrpSpPr>
          <p:cNvPr id="14" name="Group 13">
            <a:extLst>
              <a:ext uri="{FF2B5EF4-FFF2-40B4-BE49-F238E27FC236}">
                <a16:creationId xmlns:a16="http://schemas.microsoft.com/office/drawing/2014/main" id="{4E51F6D1-14EC-4FE9-D9E3-DEBB4357F58A}"/>
              </a:ext>
            </a:extLst>
          </p:cNvPr>
          <p:cNvGrpSpPr/>
          <p:nvPr/>
        </p:nvGrpSpPr>
        <p:grpSpPr>
          <a:xfrm>
            <a:off x="1962787" y="5276541"/>
            <a:ext cx="2930872" cy="1125987"/>
            <a:chOff x="0" y="0"/>
            <a:chExt cx="4232441" cy="1967420"/>
          </a:xfrm>
          <a:solidFill>
            <a:srgbClr val="00A19B"/>
          </a:solidFill>
        </p:grpSpPr>
        <p:sp>
          <p:nvSpPr>
            <p:cNvPr id="15" name="Freeform 14">
              <a:extLst>
                <a:ext uri="{FF2B5EF4-FFF2-40B4-BE49-F238E27FC236}">
                  <a16:creationId xmlns:a16="http://schemas.microsoft.com/office/drawing/2014/main" id="{3C044C22-F534-DC1F-E369-009ACE9C17B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6" name="TextBox 32">
            <a:extLst>
              <a:ext uri="{FF2B5EF4-FFF2-40B4-BE49-F238E27FC236}">
                <a16:creationId xmlns:a16="http://schemas.microsoft.com/office/drawing/2014/main" id="{008D61BA-A078-8ED9-2F48-AE8EF623C4B7}"/>
              </a:ext>
            </a:extLst>
          </p:cNvPr>
          <p:cNvSpPr txBox="1"/>
          <p:nvPr/>
        </p:nvSpPr>
        <p:spPr>
          <a:xfrm>
            <a:off x="1878397" y="5069992"/>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90.9</a:t>
            </a:r>
          </a:p>
        </p:txBody>
      </p:sp>
    </p:spTree>
    <p:extLst>
      <p:ext uri="{BB962C8B-B14F-4D97-AF65-F5344CB8AC3E}">
        <p14:creationId xmlns:p14="http://schemas.microsoft.com/office/powerpoint/2010/main" val="200243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A006-B277-CCBA-55F6-B3D350DCED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B39E54-E93D-B8A4-F361-2AEB2748440B}"/>
              </a:ext>
            </a:extLst>
          </p:cNvPr>
          <p:cNvSpPr txBox="1"/>
          <p:nvPr/>
        </p:nvSpPr>
        <p:spPr>
          <a:xfrm>
            <a:off x="1259148" y="13810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Staff </a:t>
            </a:r>
          </a:p>
        </p:txBody>
      </p:sp>
      <p:sp>
        <p:nvSpPr>
          <p:cNvPr id="6" name="TextBox 5">
            <a:extLst>
              <a:ext uri="{FF2B5EF4-FFF2-40B4-BE49-F238E27FC236}">
                <a16:creationId xmlns:a16="http://schemas.microsoft.com/office/drawing/2014/main" id="{0A03C45B-55C2-35BB-A9CB-6F6F1CD2BBA0}"/>
              </a:ext>
            </a:extLst>
          </p:cNvPr>
          <p:cNvSpPr txBox="1"/>
          <p:nvPr/>
        </p:nvSpPr>
        <p:spPr>
          <a:xfrm>
            <a:off x="5087935" y="4922950"/>
            <a:ext cx="5806871" cy="369332"/>
          </a:xfrm>
          <a:prstGeom prst="rect">
            <a:avLst/>
          </a:prstGeom>
          <a:noFill/>
        </p:spPr>
        <p:txBody>
          <a:bodyPr wrap="square">
            <a:spAutoFit/>
          </a:bodyPr>
          <a:lstStyle/>
          <a:p>
            <a:r>
              <a:rPr lang="en-US" b="1" i="0" dirty="0">
                <a:solidFill>
                  <a:srgbClr val="FFFFFF"/>
                </a:solidFill>
                <a:effectLst/>
              </a:rPr>
              <a:t>at 6pm</a:t>
            </a:r>
            <a:endParaRPr lang="en-US" dirty="0"/>
          </a:p>
        </p:txBody>
      </p:sp>
      <p:sp>
        <p:nvSpPr>
          <p:cNvPr id="10" name="TextBox 31">
            <a:extLst>
              <a:ext uri="{FF2B5EF4-FFF2-40B4-BE49-F238E27FC236}">
                <a16:creationId xmlns:a16="http://schemas.microsoft.com/office/drawing/2014/main" id="{C6018BCE-2AB0-8427-0D39-0454C65683EA}"/>
              </a:ext>
            </a:extLst>
          </p:cNvPr>
          <p:cNvSpPr txBox="1"/>
          <p:nvPr/>
        </p:nvSpPr>
        <p:spPr>
          <a:xfrm>
            <a:off x="1826419" y="2603264"/>
            <a:ext cx="5460205" cy="3077766"/>
          </a:xfrm>
          <a:prstGeom prst="rect">
            <a:avLst/>
          </a:prstGeom>
        </p:spPr>
        <p:txBody>
          <a:bodyPr wrap="square" lIns="0" tIns="0" rIns="0" bIns="0" rtlCol="0" anchor="t">
            <a:spAutoFit/>
          </a:bodyPr>
          <a:lstStyle/>
          <a:p>
            <a:r>
              <a:rPr lang="en-US" sz="2000" dirty="0">
                <a:latin typeface="Gadugi" panose="020B0502040204020203" pitchFamily="34" charset="0"/>
                <a:ea typeface="Gadugi" panose="020B0502040204020203" pitchFamily="34" charset="0"/>
              </a:rPr>
              <a:t>As part of GVR’s focus on employee recognition, GVR launched “Celebrate Your GVR Staff” boards across the centers in 2025 where members are invited to leave short notes thanking staff for great service or support. </a:t>
            </a:r>
          </a:p>
          <a:p>
            <a:endParaRPr lang="en-US" sz="2000" dirty="0">
              <a:latin typeface="Gadugi" panose="020B0502040204020203" pitchFamily="34" charset="0"/>
              <a:ea typeface="Gadugi" panose="020B0502040204020203" pitchFamily="34" charset="0"/>
            </a:endParaRPr>
          </a:p>
          <a:p>
            <a:r>
              <a:rPr lang="en-US" sz="2000" dirty="0">
                <a:latin typeface="Gadugi" panose="020B0502040204020203" pitchFamily="34" charset="0"/>
                <a:ea typeface="Gadugi" panose="020B0502040204020203" pitchFamily="34" charset="0"/>
              </a:rPr>
              <a:t>The boards generate </a:t>
            </a:r>
            <a:r>
              <a:rPr lang="en-US" sz="2000" b="1" dirty="0">
                <a:latin typeface="Gadugi" panose="020B0502040204020203" pitchFamily="34" charset="0"/>
                <a:ea typeface="Gadugi" panose="020B0502040204020203" pitchFamily="34" charset="0"/>
              </a:rPr>
              <a:t>approximately a dozen messages each week</a:t>
            </a:r>
            <a:r>
              <a:rPr lang="en-US" sz="2000" dirty="0">
                <a:latin typeface="Gadugi" panose="020B0502040204020203" pitchFamily="34" charset="0"/>
                <a:ea typeface="Gadugi" panose="020B0502040204020203" pitchFamily="34" charset="0"/>
              </a:rPr>
              <a:t>, and these recognitions are shared with employees to highlight the difference they make for members.</a:t>
            </a:r>
          </a:p>
        </p:txBody>
      </p:sp>
      <p:sp>
        <p:nvSpPr>
          <p:cNvPr id="11" name="Rectangle 10">
            <a:extLst>
              <a:ext uri="{FF2B5EF4-FFF2-40B4-BE49-F238E27FC236}">
                <a16:creationId xmlns:a16="http://schemas.microsoft.com/office/drawing/2014/main" id="{DA8982F5-AA8D-5C99-8398-958DBEC494CE}"/>
              </a:ext>
            </a:extLst>
          </p:cNvPr>
          <p:cNvSpPr/>
          <p:nvPr/>
        </p:nvSpPr>
        <p:spPr>
          <a:xfrm>
            <a:off x="6660776" y="125506"/>
            <a:ext cx="4410636" cy="104899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49322FA-B7D1-705D-9F2B-EA55C6B8673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6" name="Picture 15">
            <a:extLst>
              <a:ext uri="{FF2B5EF4-FFF2-40B4-BE49-F238E27FC236}">
                <a16:creationId xmlns:a16="http://schemas.microsoft.com/office/drawing/2014/main" id="{91474A6D-9E6C-1D00-93C8-EF68C514F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295" y="1207316"/>
            <a:ext cx="3219433" cy="5685382"/>
          </a:xfrm>
          <a:prstGeom prst="rect">
            <a:avLst/>
          </a:prstGeom>
        </p:spPr>
      </p:pic>
    </p:spTree>
    <p:extLst>
      <p:ext uri="{BB962C8B-B14F-4D97-AF65-F5344CB8AC3E}">
        <p14:creationId xmlns:p14="http://schemas.microsoft.com/office/powerpoint/2010/main" val="280679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D0EE80-AB97-FB96-88F7-D8096647C7F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6582A0-C9F5-DA2A-5DA2-C860C98E06A6}"/>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BE467-59F4-E720-BB00-5B347D019A01}"/>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A1C5EB-614E-190E-15CB-7755162AF399}"/>
              </a:ext>
            </a:extLst>
          </p:cNvPr>
          <p:cNvSpPr txBox="1"/>
          <p:nvPr/>
        </p:nvSpPr>
        <p:spPr>
          <a:xfrm>
            <a:off x="3345958" y="4150970"/>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2" name="TextBox 11">
            <a:extLst>
              <a:ext uri="{FF2B5EF4-FFF2-40B4-BE49-F238E27FC236}">
                <a16:creationId xmlns:a16="http://schemas.microsoft.com/office/drawing/2014/main" id="{E30A90C3-C8E6-1D66-7AF4-14E2A57B4E90}"/>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3" name="TextBox 12">
            <a:extLst>
              <a:ext uri="{FF2B5EF4-FFF2-40B4-BE49-F238E27FC236}">
                <a16:creationId xmlns:a16="http://schemas.microsoft.com/office/drawing/2014/main" id="{8A057D28-8C0A-2EA5-04C6-1297F31E6812}"/>
              </a:ext>
            </a:extLst>
          </p:cNvPr>
          <p:cNvSpPr txBox="1"/>
          <p:nvPr/>
        </p:nvSpPr>
        <p:spPr>
          <a:xfrm>
            <a:off x="1259148" y="13810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Events and Entertainment</a:t>
            </a:r>
          </a:p>
        </p:txBody>
      </p:sp>
      <p:grpSp>
        <p:nvGrpSpPr>
          <p:cNvPr id="14" name="Group 13">
            <a:extLst>
              <a:ext uri="{FF2B5EF4-FFF2-40B4-BE49-F238E27FC236}">
                <a16:creationId xmlns:a16="http://schemas.microsoft.com/office/drawing/2014/main" id="{9CBC11D8-220E-0BBF-AC95-022B6CCEF412}"/>
              </a:ext>
            </a:extLst>
          </p:cNvPr>
          <p:cNvGrpSpPr/>
          <p:nvPr/>
        </p:nvGrpSpPr>
        <p:grpSpPr>
          <a:xfrm>
            <a:off x="1837834" y="2715586"/>
            <a:ext cx="2930872" cy="1125987"/>
            <a:chOff x="0" y="0"/>
            <a:chExt cx="4232441" cy="1967420"/>
          </a:xfrm>
          <a:solidFill>
            <a:srgbClr val="00A19B"/>
          </a:solidFill>
        </p:grpSpPr>
        <p:sp>
          <p:nvSpPr>
            <p:cNvPr id="15" name="Freeform 14">
              <a:extLst>
                <a:ext uri="{FF2B5EF4-FFF2-40B4-BE49-F238E27FC236}">
                  <a16:creationId xmlns:a16="http://schemas.microsoft.com/office/drawing/2014/main" id="{8C9EB823-2461-6F46-7642-F50E86C7F93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6" name="TextBox 31">
            <a:extLst>
              <a:ext uri="{FF2B5EF4-FFF2-40B4-BE49-F238E27FC236}">
                <a16:creationId xmlns:a16="http://schemas.microsoft.com/office/drawing/2014/main" id="{B994965D-B75C-B420-1487-5EEE3D77A146}"/>
              </a:ext>
            </a:extLst>
          </p:cNvPr>
          <p:cNvSpPr txBox="1"/>
          <p:nvPr/>
        </p:nvSpPr>
        <p:spPr>
          <a:xfrm>
            <a:off x="4937485" y="2704142"/>
            <a:ext cx="5978165"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Total Audience</a:t>
            </a:r>
          </a:p>
        </p:txBody>
      </p:sp>
      <p:sp>
        <p:nvSpPr>
          <p:cNvPr id="17" name="TextBox 32">
            <a:extLst>
              <a:ext uri="{FF2B5EF4-FFF2-40B4-BE49-F238E27FC236}">
                <a16:creationId xmlns:a16="http://schemas.microsoft.com/office/drawing/2014/main" id="{D6785E56-37C4-378F-EC94-E71A705FFE07}"/>
              </a:ext>
            </a:extLst>
          </p:cNvPr>
          <p:cNvSpPr txBox="1"/>
          <p:nvPr/>
        </p:nvSpPr>
        <p:spPr>
          <a:xfrm>
            <a:off x="1753444" y="2509037"/>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11,013</a:t>
            </a:r>
          </a:p>
        </p:txBody>
      </p:sp>
      <p:sp>
        <p:nvSpPr>
          <p:cNvPr id="18" name="TextBox 34">
            <a:extLst>
              <a:ext uri="{FF2B5EF4-FFF2-40B4-BE49-F238E27FC236}">
                <a16:creationId xmlns:a16="http://schemas.microsoft.com/office/drawing/2014/main" id="{E2084789-BE60-FC64-1B98-6D47F3013526}"/>
              </a:ext>
            </a:extLst>
          </p:cNvPr>
          <p:cNvSpPr txBox="1"/>
          <p:nvPr/>
        </p:nvSpPr>
        <p:spPr>
          <a:xfrm>
            <a:off x="4768706" y="3496097"/>
            <a:ext cx="581203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63% over 2024</a:t>
            </a:r>
          </a:p>
        </p:txBody>
      </p:sp>
      <p:grpSp>
        <p:nvGrpSpPr>
          <p:cNvPr id="19" name="Group 13">
            <a:extLst>
              <a:ext uri="{FF2B5EF4-FFF2-40B4-BE49-F238E27FC236}">
                <a16:creationId xmlns:a16="http://schemas.microsoft.com/office/drawing/2014/main" id="{E5B73B50-A969-4997-D7F7-9C8E9AF9BA8D}"/>
              </a:ext>
            </a:extLst>
          </p:cNvPr>
          <p:cNvGrpSpPr/>
          <p:nvPr/>
        </p:nvGrpSpPr>
        <p:grpSpPr>
          <a:xfrm>
            <a:off x="1837834" y="4523150"/>
            <a:ext cx="2930872" cy="1125987"/>
            <a:chOff x="0" y="0"/>
            <a:chExt cx="4232441" cy="1967420"/>
          </a:xfrm>
          <a:solidFill>
            <a:srgbClr val="00A19B"/>
          </a:solidFill>
        </p:grpSpPr>
        <p:sp>
          <p:nvSpPr>
            <p:cNvPr id="20" name="Freeform 14">
              <a:extLst>
                <a:ext uri="{FF2B5EF4-FFF2-40B4-BE49-F238E27FC236}">
                  <a16:creationId xmlns:a16="http://schemas.microsoft.com/office/drawing/2014/main" id="{9467D38D-CD10-45A8-D883-884DDFA1CC3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1" name="TextBox 31">
            <a:extLst>
              <a:ext uri="{FF2B5EF4-FFF2-40B4-BE49-F238E27FC236}">
                <a16:creationId xmlns:a16="http://schemas.microsoft.com/office/drawing/2014/main" id="{26722DD5-D28E-07D4-2B3B-1A4057FDEC1C}"/>
              </a:ext>
            </a:extLst>
          </p:cNvPr>
          <p:cNvSpPr txBox="1"/>
          <p:nvPr/>
        </p:nvSpPr>
        <p:spPr>
          <a:xfrm>
            <a:off x="4937485" y="4511706"/>
            <a:ext cx="8952208"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Total Events</a:t>
            </a:r>
          </a:p>
        </p:txBody>
      </p:sp>
      <p:sp>
        <p:nvSpPr>
          <p:cNvPr id="22" name="TextBox 32">
            <a:extLst>
              <a:ext uri="{FF2B5EF4-FFF2-40B4-BE49-F238E27FC236}">
                <a16:creationId xmlns:a16="http://schemas.microsoft.com/office/drawing/2014/main" id="{4631249B-2701-DAA7-FAE1-4B727809321F}"/>
              </a:ext>
            </a:extLst>
          </p:cNvPr>
          <p:cNvSpPr txBox="1"/>
          <p:nvPr/>
        </p:nvSpPr>
        <p:spPr>
          <a:xfrm>
            <a:off x="1753444" y="4316601"/>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121</a:t>
            </a:r>
          </a:p>
        </p:txBody>
      </p:sp>
      <p:sp>
        <p:nvSpPr>
          <p:cNvPr id="23" name="TextBox 34">
            <a:extLst>
              <a:ext uri="{FF2B5EF4-FFF2-40B4-BE49-F238E27FC236}">
                <a16:creationId xmlns:a16="http://schemas.microsoft.com/office/drawing/2014/main" id="{9F3CFB21-3134-9F07-1DD1-4C405CB29ACD}"/>
              </a:ext>
            </a:extLst>
          </p:cNvPr>
          <p:cNvSpPr txBox="1"/>
          <p:nvPr/>
        </p:nvSpPr>
        <p:spPr>
          <a:xfrm>
            <a:off x="4768706" y="5303661"/>
            <a:ext cx="581203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86% over 2024</a:t>
            </a:r>
          </a:p>
        </p:txBody>
      </p:sp>
      <p:sp>
        <p:nvSpPr>
          <p:cNvPr id="2" name="Rectangle 1">
            <a:extLst>
              <a:ext uri="{FF2B5EF4-FFF2-40B4-BE49-F238E27FC236}">
                <a16:creationId xmlns:a16="http://schemas.microsoft.com/office/drawing/2014/main" id="{587FF5B4-13DE-329F-A2C4-AE98D306327B}"/>
              </a:ext>
            </a:extLst>
          </p:cNvPr>
          <p:cNvSpPr/>
          <p:nvPr/>
        </p:nvSpPr>
        <p:spPr>
          <a:xfrm>
            <a:off x="5937534" y="155980"/>
            <a:ext cx="5103845"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FAC195-27BC-9E74-8AA7-1D86D8C75F5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2224435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A28D-2379-133B-EE95-0BFAC657FD5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A9AAFBE-C35E-3324-472E-0EF5ACEDE347}"/>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EA01AC-BAD8-88AB-0658-EF346BE3DDA1}"/>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15E46C-2922-A6E3-1DC9-868D29F865C5}"/>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4BC0AB-E20C-92AF-57EC-13498B898165}"/>
              </a:ext>
            </a:extLst>
          </p:cNvPr>
          <p:cNvSpPr txBox="1"/>
          <p:nvPr/>
        </p:nvSpPr>
        <p:spPr>
          <a:xfrm>
            <a:off x="3345958" y="4150970"/>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12" name="TextBox 11">
            <a:extLst>
              <a:ext uri="{FF2B5EF4-FFF2-40B4-BE49-F238E27FC236}">
                <a16:creationId xmlns:a16="http://schemas.microsoft.com/office/drawing/2014/main" id="{C22BAF31-DDD3-963F-B9C2-5D67BE7C763A}"/>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3" name="TextBox 12">
            <a:extLst>
              <a:ext uri="{FF2B5EF4-FFF2-40B4-BE49-F238E27FC236}">
                <a16:creationId xmlns:a16="http://schemas.microsoft.com/office/drawing/2014/main" id="{ABD77D5D-1A8F-1695-10D8-9AF7668ACA4B}"/>
              </a:ext>
            </a:extLst>
          </p:cNvPr>
          <p:cNvSpPr txBox="1"/>
          <p:nvPr/>
        </p:nvSpPr>
        <p:spPr>
          <a:xfrm>
            <a:off x="1259148" y="949353"/>
            <a:ext cx="9890760" cy="1938992"/>
          </a:xfrm>
          <a:prstGeom prst="rect">
            <a:avLst/>
          </a:prstGeom>
          <a:noFill/>
        </p:spPr>
        <p:txBody>
          <a:bodyPr wrap="square" rtlCol="0">
            <a:spAutoFit/>
          </a:bodyPr>
          <a:lstStyle/>
          <a:p>
            <a:r>
              <a:rPr lang="en-US" sz="6000" b="1" dirty="0">
                <a:latin typeface="Gadugi" panose="020B0502040204020203" pitchFamily="34" charset="0"/>
                <a:ea typeface="Gadugi" panose="020B0502040204020203" pitchFamily="34" charset="0"/>
              </a:rPr>
              <a:t>SOLD OUT</a:t>
            </a:r>
          </a:p>
          <a:p>
            <a:r>
              <a:rPr lang="en-US" sz="6000" dirty="0">
                <a:latin typeface="Gadugi" panose="020B0502040204020203" pitchFamily="34" charset="0"/>
                <a:ea typeface="Gadugi" panose="020B0502040204020203" pitchFamily="34" charset="0"/>
              </a:rPr>
              <a:t>Events and Entertainment</a:t>
            </a:r>
          </a:p>
        </p:txBody>
      </p:sp>
      <p:grpSp>
        <p:nvGrpSpPr>
          <p:cNvPr id="14" name="Group 13">
            <a:extLst>
              <a:ext uri="{FF2B5EF4-FFF2-40B4-BE49-F238E27FC236}">
                <a16:creationId xmlns:a16="http://schemas.microsoft.com/office/drawing/2014/main" id="{5A4709E1-C686-D687-E810-799A27644491}"/>
              </a:ext>
            </a:extLst>
          </p:cNvPr>
          <p:cNvGrpSpPr/>
          <p:nvPr/>
        </p:nvGrpSpPr>
        <p:grpSpPr>
          <a:xfrm>
            <a:off x="2832878" y="3440544"/>
            <a:ext cx="1783907" cy="1125987"/>
            <a:chOff x="0" y="0"/>
            <a:chExt cx="4232441" cy="1967420"/>
          </a:xfrm>
          <a:solidFill>
            <a:srgbClr val="00A19B"/>
          </a:solidFill>
        </p:grpSpPr>
        <p:sp>
          <p:nvSpPr>
            <p:cNvPr id="15" name="Freeform 14">
              <a:extLst>
                <a:ext uri="{FF2B5EF4-FFF2-40B4-BE49-F238E27FC236}">
                  <a16:creationId xmlns:a16="http://schemas.microsoft.com/office/drawing/2014/main" id="{39244F4E-1D97-E1B5-B05B-27AF6A89418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6" name="TextBox 31">
            <a:extLst>
              <a:ext uri="{FF2B5EF4-FFF2-40B4-BE49-F238E27FC236}">
                <a16:creationId xmlns:a16="http://schemas.microsoft.com/office/drawing/2014/main" id="{BA7634CC-304E-EC0E-4C2D-905FAD675FFE}"/>
              </a:ext>
            </a:extLst>
          </p:cNvPr>
          <p:cNvSpPr txBox="1"/>
          <p:nvPr/>
        </p:nvSpPr>
        <p:spPr>
          <a:xfrm>
            <a:off x="4994427" y="3604177"/>
            <a:ext cx="5978165"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Events</a:t>
            </a:r>
          </a:p>
        </p:txBody>
      </p:sp>
      <p:sp>
        <p:nvSpPr>
          <p:cNvPr id="17" name="TextBox 32">
            <a:extLst>
              <a:ext uri="{FF2B5EF4-FFF2-40B4-BE49-F238E27FC236}">
                <a16:creationId xmlns:a16="http://schemas.microsoft.com/office/drawing/2014/main" id="{FFAAB294-10C5-73B8-3932-75DC16E4B8B7}"/>
              </a:ext>
            </a:extLst>
          </p:cNvPr>
          <p:cNvSpPr txBox="1"/>
          <p:nvPr/>
        </p:nvSpPr>
        <p:spPr>
          <a:xfrm>
            <a:off x="2748488" y="3233995"/>
            <a:ext cx="1868297"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9</a:t>
            </a:r>
          </a:p>
        </p:txBody>
      </p:sp>
      <p:grpSp>
        <p:nvGrpSpPr>
          <p:cNvPr id="19" name="Group 13">
            <a:extLst>
              <a:ext uri="{FF2B5EF4-FFF2-40B4-BE49-F238E27FC236}">
                <a16:creationId xmlns:a16="http://schemas.microsoft.com/office/drawing/2014/main" id="{893BBE76-EAF0-E2D8-D817-1C2782084FF8}"/>
              </a:ext>
            </a:extLst>
          </p:cNvPr>
          <p:cNvGrpSpPr/>
          <p:nvPr/>
        </p:nvGrpSpPr>
        <p:grpSpPr>
          <a:xfrm>
            <a:off x="2832878" y="5248108"/>
            <a:ext cx="1783907" cy="1125987"/>
            <a:chOff x="0" y="0"/>
            <a:chExt cx="4232441" cy="1967420"/>
          </a:xfrm>
          <a:solidFill>
            <a:srgbClr val="00A19B"/>
          </a:solidFill>
        </p:grpSpPr>
        <p:sp>
          <p:nvSpPr>
            <p:cNvPr id="20" name="Freeform 14">
              <a:extLst>
                <a:ext uri="{FF2B5EF4-FFF2-40B4-BE49-F238E27FC236}">
                  <a16:creationId xmlns:a16="http://schemas.microsoft.com/office/drawing/2014/main" id="{78756171-4731-BCB4-C703-166C4B72E68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1" name="TextBox 31">
            <a:extLst>
              <a:ext uri="{FF2B5EF4-FFF2-40B4-BE49-F238E27FC236}">
                <a16:creationId xmlns:a16="http://schemas.microsoft.com/office/drawing/2014/main" id="{ECE4B262-5F61-7FFF-C369-D5C69ED71771}"/>
              </a:ext>
            </a:extLst>
          </p:cNvPr>
          <p:cNvSpPr txBox="1"/>
          <p:nvPr/>
        </p:nvSpPr>
        <p:spPr>
          <a:xfrm>
            <a:off x="5070012" y="5220314"/>
            <a:ext cx="4373500"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Day Trips</a:t>
            </a:r>
          </a:p>
        </p:txBody>
      </p:sp>
      <p:sp>
        <p:nvSpPr>
          <p:cNvPr id="22" name="TextBox 32">
            <a:extLst>
              <a:ext uri="{FF2B5EF4-FFF2-40B4-BE49-F238E27FC236}">
                <a16:creationId xmlns:a16="http://schemas.microsoft.com/office/drawing/2014/main" id="{15ABFEC6-2789-74B8-0E2D-45B9A51818B9}"/>
              </a:ext>
            </a:extLst>
          </p:cNvPr>
          <p:cNvSpPr txBox="1"/>
          <p:nvPr/>
        </p:nvSpPr>
        <p:spPr>
          <a:xfrm>
            <a:off x="2748488" y="5041559"/>
            <a:ext cx="19938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14</a:t>
            </a:r>
          </a:p>
        </p:txBody>
      </p:sp>
      <p:sp>
        <p:nvSpPr>
          <p:cNvPr id="2" name="Rectangle 1">
            <a:extLst>
              <a:ext uri="{FF2B5EF4-FFF2-40B4-BE49-F238E27FC236}">
                <a16:creationId xmlns:a16="http://schemas.microsoft.com/office/drawing/2014/main" id="{C48BC6CF-F79B-3E85-166E-9DAEAF2A69ED}"/>
              </a:ext>
            </a:extLst>
          </p:cNvPr>
          <p:cNvSpPr/>
          <p:nvPr/>
        </p:nvSpPr>
        <p:spPr>
          <a:xfrm>
            <a:off x="5937534" y="155980"/>
            <a:ext cx="5103845"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859B4-BD2B-5661-ACEA-DA21E4A12429}"/>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48500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D90611-B28A-2298-7AF8-0CC80466F213}"/>
              </a:ext>
            </a:extLst>
          </p:cNvPr>
          <p:cNvSpPr/>
          <p:nvPr/>
        </p:nvSpPr>
        <p:spPr>
          <a:xfrm>
            <a:off x="3397624" y="0"/>
            <a:ext cx="7584141" cy="178397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C530950-1FA8-49DF-80CC-45FA7451E7D8}"/>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EADB49-DE29-1437-E3C6-8BA4AE54C336}"/>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F7176C-96E7-1F24-402A-51F9CEDD98DF}"/>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B284E3-AEEE-CAE6-F883-35CB43517895}"/>
              </a:ext>
            </a:extLst>
          </p:cNvPr>
          <p:cNvSpPr txBox="1"/>
          <p:nvPr/>
        </p:nvSpPr>
        <p:spPr>
          <a:xfrm>
            <a:off x="3345958" y="4150970"/>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sp>
        <p:nvSpPr>
          <p:cNvPr id="7" name="TextBox 6">
            <a:extLst>
              <a:ext uri="{FF2B5EF4-FFF2-40B4-BE49-F238E27FC236}">
                <a16:creationId xmlns:a16="http://schemas.microsoft.com/office/drawing/2014/main" id="{2B79E954-786E-F04E-573C-17F4E350867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grpSp>
        <p:nvGrpSpPr>
          <p:cNvPr id="9" name="Group 8">
            <a:extLst>
              <a:ext uri="{FF2B5EF4-FFF2-40B4-BE49-F238E27FC236}">
                <a16:creationId xmlns:a16="http://schemas.microsoft.com/office/drawing/2014/main" id="{BCCF9916-B14B-2DE8-B3B7-D8DC27B3AB12}"/>
              </a:ext>
            </a:extLst>
          </p:cNvPr>
          <p:cNvGrpSpPr/>
          <p:nvPr/>
        </p:nvGrpSpPr>
        <p:grpSpPr>
          <a:xfrm>
            <a:off x="2052146" y="2590686"/>
            <a:ext cx="2930872" cy="1125987"/>
            <a:chOff x="0" y="0"/>
            <a:chExt cx="4232441" cy="1967420"/>
          </a:xfrm>
          <a:solidFill>
            <a:srgbClr val="00A19B"/>
          </a:solidFill>
        </p:grpSpPr>
        <p:sp>
          <p:nvSpPr>
            <p:cNvPr id="10" name="Freeform 14">
              <a:extLst>
                <a:ext uri="{FF2B5EF4-FFF2-40B4-BE49-F238E27FC236}">
                  <a16:creationId xmlns:a16="http://schemas.microsoft.com/office/drawing/2014/main" id="{10EBD92A-CB6E-9D3E-1631-1FA5E1BD2F3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1" name="TextBox 32">
            <a:extLst>
              <a:ext uri="{FF2B5EF4-FFF2-40B4-BE49-F238E27FC236}">
                <a16:creationId xmlns:a16="http://schemas.microsoft.com/office/drawing/2014/main" id="{8EC04878-810B-76DE-0C59-894827530487}"/>
              </a:ext>
            </a:extLst>
          </p:cNvPr>
          <p:cNvSpPr txBox="1"/>
          <p:nvPr/>
        </p:nvSpPr>
        <p:spPr>
          <a:xfrm>
            <a:off x="1967756" y="2384137"/>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141</a:t>
            </a:r>
          </a:p>
        </p:txBody>
      </p:sp>
      <p:sp>
        <p:nvSpPr>
          <p:cNvPr id="12" name="TextBox 34">
            <a:extLst>
              <a:ext uri="{FF2B5EF4-FFF2-40B4-BE49-F238E27FC236}">
                <a16:creationId xmlns:a16="http://schemas.microsoft.com/office/drawing/2014/main" id="{1C8090DC-8A22-0BCB-4D4A-5BF78B50CA72}"/>
              </a:ext>
            </a:extLst>
          </p:cNvPr>
          <p:cNvSpPr txBox="1"/>
          <p:nvPr/>
        </p:nvSpPr>
        <p:spPr>
          <a:xfrm>
            <a:off x="4983018" y="3371197"/>
            <a:ext cx="581203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22% over 2024</a:t>
            </a:r>
          </a:p>
        </p:txBody>
      </p:sp>
      <p:sp>
        <p:nvSpPr>
          <p:cNvPr id="17" name="TextBox 16">
            <a:extLst>
              <a:ext uri="{FF2B5EF4-FFF2-40B4-BE49-F238E27FC236}">
                <a16:creationId xmlns:a16="http://schemas.microsoft.com/office/drawing/2014/main" id="{78C0BB76-083B-004A-1C1E-D58C6B821E78}"/>
              </a:ext>
            </a:extLst>
          </p:cNvPr>
          <p:cNvSpPr txBox="1"/>
          <p:nvPr/>
        </p:nvSpPr>
        <p:spPr>
          <a:xfrm>
            <a:off x="1374282" y="4574967"/>
            <a:ext cx="9443435" cy="2000548"/>
          </a:xfrm>
          <a:prstGeom prst="rect">
            <a:avLst/>
          </a:prstGeom>
          <a:noFill/>
        </p:spPr>
        <p:txBody>
          <a:bodyPr wrap="square" rtlCol="0">
            <a:spAutoFit/>
          </a:bodyPr>
          <a:lstStyle/>
          <a:p>
            <a:r>
              <a:rPr lang="en-US" sz="4000" b="1" dirty="0">
                <a:latin typeface="Gadugi" panose="020B0502040204020203" pitchFamily="34" charset="0"/>
                <a:ea typeface="Gadugi" panose="020B0502040204020203" pitchFamily="34" charset="0"/>
              </a:rPr>
              <a:t>New Offerings Include: </a:t>
            </a:r>
          </a:p>
          <a:p>
            <a:r>
              <a:rPr lang="en-US" sz="2800" dirty="0">
                <a:latin typeface="Gadugi" panose="020B0502040204020203" pitchFamily="34" charset="0"/>
                <a:ea typeface="Gadugi" panose="020B0502040204020203" pitchFamily="34" charset="0"/>
              </a:rPr>
              <a:t>NASCAR, NFL, and Mesa Marketplace day trips; Nogales Taco Tours; Lunch and a Movie; Events’ beverage and food service; Free Karaoke and game nights</a:t>
            </a:r>
          </a:p>
        </p:txBody>
      </p:sp>
      <p:sp>
        <p:nvSpPr>
          <p:cNvPr id="18" name="TextBox 31">
            <a:extLst>
              <a:ext uri="{FF2B5EF4-FFF2-40B4-BE49-F238E27FC236}">
                <a16:creationId xmlns:a16="http://schemas.microsoft.com/office/drawing/2014/main" id="{A8B0E579-B1E8-46B2-6105-9948A93E9BA4}"/>
              </a:ext>
            </a:extLst>
          </p:cNvPr>
          <p:cNvSpPr txBox="1"/>
          <p:nvPr/>
        </p:nvSpPr>
        <p:spPr>
          <a:xfrm>
            <a:off x="5151797" y="2579242"/>
            <a:ext cx="8952208"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Volunteers</a:t>
            </a:r>
          </a:p>
        </p:txBody>
      </p:sp>
      <p:sp>
        <p:nvSpPr>
          <p:cNvPr id="13" name="Rectangle 12">
            <a:extLst>
              <a:ext uri="{FF2B5EF4-FFF2-40B4-BE49-F238E27FC236}">
                <a16:creationId xmlns:a16="http://schemas.microsoft.com/office/drawing/2014/main" id="{7A670B6B-0725-BF9E-B511-7AC5E7F92462}"/>
              </a:ext>
            </a:extLst>
          </p:cNvPr>
          <p:cNvSpPr/>
          <p:nvPr/>
        </p:nvSpPr>
        <p:spPr>
          <a:xfrm>
            <a:off x="5862918" y="170329"/>
            <a:ext cx="5302194" cy="9057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3D5FB8-4D6A-7554-3AB1-21DB44E30796}"/>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5" name="TextBox 14">
            <a:extLst>
              <a:ext uri="{FF2B5EF4-FFF2-40B4-BE49-F238E27FC236}">
                <a16:creationId xmlns:a16="http://schemas.microsoft.com/office/drawing/2014/main" id="{D66AA890-EAC4-29DC-E8DE-B441BF68F146}"/>
              </a:ext>
            </a:extLst>
          </p:cNvPr>
          <p:cNvSpPr txBox="1"/>
          <p:nvPr/>
        </p:nvSpPr>
        <p:spPr>
          <a:xfrm>
            <a:off x="1449355" y="1267371"/>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Events and Entertainment</a:t>
            </a:r>
          </a:p>
        </p:txBody>
      </p:sp>
    </p:spTree>
    <p:extLst>
      <p:ext uri="{BB962C8B-B14F-4D97-AF65-F5344CB8AC3E}">
        <p14:creationId xmlns:p14="http://schemas.microsoft.com/office/powerpoint/2010/main" val="153114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7EEDB-46F7-D967-338D-823F5DEDD5E2}"/>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4B02D48-0678-0E28-CEC9-DEAA8DD5ACC3}"/>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382445A-6E29-66B2-23E1-03DE12DD65E7}"/>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AC7FC6-5B11-7B74-E222-828292955445}"/>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68BE43D-D5F9-B09C-7C39-B281AEEF3FC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231F5C47-6984-3B8D-3D92-BCE9AB4781FB}"/>
              </a:ext>
            </a:extLst>
          </p:cNvPr>
          <p:cNvSpPr txBox="1"/>
          <p:nvPr/>
        </p:nvSpPr>
        <p:spPr>
          <a:xfrm>
            <a:off x="1259148" y="953086"/>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Facilities Maintenance</a:t>
            </a:r>
          </a:p>
        </p:txBody>
      </p:sp>
      <p:grpSp>
        <p:nvGrpSpPr>
          <p:cNvPr id="10" name="Group 9">
            <a:extLst>
              <a:ext uri="{FF2B5EF4-FFF2-40B4-BE49-F238E27FC236}">
                <a16:creationId xmlns:a16="http://schemas.microsoft.com/office/drawing/2014/main" id="{3F2A12C7-7373-501F-BB7A-35FA650116B3}"/>
              </a:ext>
            </a:extLst>
          </p:cNvPr>
          <p:cNvGrpSpPr/>
          <p:nvPr/>
        </p:nvGrpSpPr>
        <p:grpSpPr>
          <a:xfrm>
            <a:off x="1708816" y="2151109"/>
            <a:ext cx="2930872" cy="1125987"/>
            <a:chOff x="0" y="0"/>
            <a:chExt cx="4232441" cy="1967420"/>
          </a:xfrm>
          <a:solidFill>
            <a:srgbClr val="00A19B"/>
          </a:solidFill>
        </p:grpSpPr>
        <p:sp>
          <p:nvSpPr>
            <p:cNvPr id="11" name="Freeform 14">
              <a:extLst>
                <a:ext uri="{FF2B5EF4-FFF2-40B4-BE49-F238E27FC236}">
                  <a16:creationId xmlns:a16="http://schemas.microsoft.com/office/drawing/2014/main" id="{9FD5E80E-B35A-D066-CEB8-ACAB13230DF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2" name="TextBox 31">
            <a:extLst>
              <a:ext uri="{FF2B5EF4-FFF2-40B4-BE49-F238E27FC236}">
                <a16:creationId xmlns:a16="http://schemas.microsoft.com/office/drawing/2014/main" id="{72E380CE-117B-36F3-62AA-5D41820550DB}"/>
              </a:ext>
            </a:extLst>
          </p:cNvPr>
          <p:cNvSpPr txBox="1"/>
          <p:nvPr/>
        </p:nvSpPr>
        <p:spPr>
          <a:xfrm>
            <a:off x="4798896" y="2318445"/>
            <a:ext cx="6054160" cy="677108"/>
          </a:xfrm>
          <a:prstGeom prst="rect">
            <a:avLst/>
          </a:prstGeom>
        </p:spPr>
        <p:txBody>
          <a:bodyPr wrap="square" lIns="0" tIns="0" rIns="0" bIns="0" rtlCol="0" anchor="t">
            <a:spAutoFit/>
          </a:bodyPr>
          <a:lstStyle/>
          <a:p>
            <a:r>
              <a:rPr lang="en-US" sz="4400" dirty="0">
                <a:latin typeface="Gadugi" panose="020B0502040204020203" pitchFamily="34" charset="0"/>
                <a:ea typeface="Gadugi" panose="020B0502040204020203" pitchFamily="34" charset="0"/>
              </a:rPr>
              <a:t>Completed Work Orders</a:t>
            </a:r>
          </a:p>
        </p:txBody>
      </p:sp>
      <p:sp>
        <p:nvSpPr>
          <p:cNvPr id="13" name="TextBox 32">
            <a:extLst>
              <a:ext uri="{FF2B5EF4-FFF2-40B4-BE49-F238E27FC236}">
                <a16:creationId xmlns:a16="http://schemas.microsoft.com/office/drawing/2014/main" id="{DED8F4B0-2594-CBAA-6F29-3A7DAC6C9C04}"/>
              </a:ext>
            </a:extLst>
          </p:cNvPr>
          <p:cNvSpPr txBox="1"/>
          <p:nvPr/>
        </p:nvSpPr>
        <p:spPr>
          <a:xfrm>
            <a:off x="1624426" y="1944560"/>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5089</a:t>
            </a:r>
          </a:p>
        </p:txBody>
      </p:sp>
      <p:sp>
        <p:nvSpPr>
          <p:cNvPr id="4" name="Rectangle 3">
            <a:extLst>
              <a:ext uri="{FF2B5EF4-FFF2-40B4-BE49-F238E27FC236}">
                <a16:creationId xmlns:a16="http://schemas.microsoft.com/office/drawing/2014/main" id="{7C17E9AD-5704-D3E0-2B5A-96577B3D6846}"/>
              </a:ext>
            </a:extLst>
          </p:cNvPr>
          <p:cNvSpPr/>
          <p:nvPr/>
        </p:nvSpPr>
        <p:spPr>
          <a:xfrm>
            <a:off x="5800165" y="89647"/>
            <a:ext cx="5316034" cy="108485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1164EE-0C73-CFCA-A86A-38D3B4C45865}"/>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7" name="Picture 16">
            <a:extLst>
              <a:ext uri="{FF2B5EF4-FFF2-40B4-BE49-F238E27FC236}">
                <a16:creationId xmlns:a16="http://schemas.microsoft.com/office/drawing/2014/main" id="{9B2C24EB-7ED8-BABD-DC61-C5D98A5B3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71" y="3701631"/>
            <a:ext cx="6954835" cy="3912095"/>
          </a:xfrm>
          <a:prstGeom prst="rect">
            <a:avLst/>
          </a:prstGeom>
        </p:spPr>
      </p:pic>
      <p:pic>
        <p:nvPicPr>
          <p:cNvPr id="20" name="Picture 19">
            <a:extLst>
              <a:ext uri="{FF2B5EF4-FFF2-40B4-BE49-F238E27FC236}">
                <a16:creationId xmlns:a16="http://schemas.microsoft.com/office/drawing/2014/main" id="{63C1218D-77F0-46A2-DD6B-2FA54B04C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15" y="3701631"/>
            <a:ext cx="4304814" cy="3352312"/>
          </a:xfrm>
          <a:prstGeom prst="rect">
            <a:avLst/>
          </a:prstGeom>
        </p:spPr>
      </p:pic>
      <p:pic>
        <p:nvPicPr>
          <p:cNvPr id="15" name="Picture 14">
            <a:extLst>
              <a:ext uri="{FF2B5EF4-FFF2-40B4-BE49-F238E27FC236}">
                <a16:creationId xmlns:a16="http://schemas.microsoft.com/office/drawing/2014/main" id="{5BEF3E91-5871-56EF-07C1-C2D3BE771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804773" y="4206640"/>
            <a:ext cx="4012631" cy="3009473"/>
          </a:xfrm>
          <a:prstGeom prst="rect">
            <a:avLst/>
          </a:prstGeom>
        </p:spPr>
      </p:pic>
      <p:sp>
        <p:nvSpPr>
          <p:cNvPr id="21" name="TextBox 34">
            <a:extLst>
              <a:ext uri="{FF2B5EF4-FFF2-40B4-BE49-F238E27FC236}">
                <a16:creationId xmlns:a16="http://schemas.microsoft.com/office/drawing/2014/main" id="{8B079939-BBDE-C237-5965-62B1CCC9DCF2}"/>
              </a:ext>
            </a:extLst>
          </p:cNvPr>
          <p:cNvSpPr txBox="1"/>
          <p:nvPr/>
        </p:nvSpPr>
        <p:spPr>
          <a:xfrm>
            <a:off x="5666058" y="2940889"/>
            <a:ext cx="5812036" cy="585930"/>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Increase of 21% over 2024</a:t>
            </a:r>
          </a:p>
        </p:txBody>
      </p:sp>
    </p:spTree>
    <p:extLst>
      <p:ext uri="{BB962C8B-B14F-4D97-AF65-F5344CB8AC3E}">
        <p14:creationId xmlns:p14="http://schemas.microsoft.com/office/powerpoint/2010/main" val="2732496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31FF31-3A1A-691D-9BF4-0B8310691C0A}"/>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EEB806-31E2-5EBD-1EBB-075190DBB9F4}"/>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849BBA-3B51-3C10-BE77-7E927D6DA83E}"/>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2D6037-1B13-23AA-3DE3-6810E34BE8C9}"/>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2F786E-589A-701A-066A-DF6B4CFE2D3F}"/>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14F06D6-B85A-B4DF-330B-C7BF4488F568}"/>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8" name="TextBox 7">
            <a:extLst>
              <a:ext uri="{FF2B5EF4-FFF2-40B4-BE49-F238E27FC236}">
                <a16:creationId xmlns:a16="http://schemas.microsoft.com/office/drawing/2014/main" id="{EA6A50A5-B7FF-495B-F70B-852937C1A361}"/>
              </a:ext>
            </a:extLst>
          </p:cNvPr>
          <p:cNvSpPr txBox="1"/>
          <p:nvPr/>
        </p:nvSpPr>
        <p:spPr>
          <a:xfrm>
            <a:off x="1259148" y="1381052"/>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Clubs</a:t>
            </a:r>
          </a:p>
        </p:txBody>
      </p:sp>
      <p:grpSp>
        <p:nvGrpSpPr>
          <p:cNvPr id="9" name="Group 8">
            <a:extLst>
              <a:ext uri="{FF2B5EF4-FFF2-40B4-BE49-F238E27FC236}">
                <a16:creationId xmlns:a16="http://schemas.microsoft.com/office/drawing/2014/main" id="{F6E2BDE5-9E94-F72E-7C50-9920984FD3A0}"/>
              </a:ext>
            </a:extLst>
          </p:cNvPr>
          <p:cNvGrpSpPr/>
          <p:nvPr/>
        </p:nvGrpSpPr>
        <p:grpSpPr>
          <a:xfrm>
            <a:off x="1849668" y="2715586"/>
            <a:ext cx="2930872" cy="1125987"/>
            <a:chOff x="0" y="0"/>
            <a:chExt cx="4232441" cy="1967420"/>
          </a:xfrm>
          <a:solidFill>
            <a:srgbClr val="00A19B"/>
          </a:solidFill>
        </p:grpSpPr>
        <p:sp>
          <p:nvSpPr>
            <p:cNvPr id="10" name="Freeform 14">
              <a:extLst>
                <a:ext uri="{FF2B5EF4-FFF2-40B4-BE49-F238E27FC236}">
                  <a16:creationId xmlns:a16="http://schemas.microsoft.com/office/drawing/2014/main" id="{411F3273-0E2C-4293-6491-9EC3C8681FC0}"/>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1" name="TextBox 32">
            <a:extLst>
              <a:ext uri="{FF2B5EF4-FFF2-40B4-BE49-F238E27FC236}">
                <a16:creationId xmlns:a16="http://schemas.microsoft.com/office/drawing/2014/main" id="{CCE08EFD-B4D7-D136-DBEE-B350EC6C89DF}"/>
              </a:ext>
            </a:extLst>
          </p:cNvPr>
          <p:cNvSpPr txBox="1"/>
          <p:nvPr/>
        </p:nvSpPr>
        <p:spPr>
          <a:xfrm>
            <a:off x="1765278" y="2509037"/>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55</a:t>
            </a:r>
          </a:p>
        </p:txBody>
      </p:sp>
      <p:sp>
        <p:nvSpPr>
          <p:cNvPr id="13" name="TextBox 31">
            <a:extLst>
              <a:ext uri="{FF2B5EF4-FFF2-40B4-BE49-F238E27FC236}">
                <a16:creationId xmlns:a16="http://schemas.microsoft.com/office/drawing/2014/main" id="{A973FDC8-B5C6-C717-A6B4-AF63DECAB576}"/>
              </a:ext>
            </a:extLst>
          </p:cNvPr>
          <p:cNvSpPr txBox="1"/>
          <p:nvPr/>
        </p:nvSpPr>
        <p:spPr>
          <a:xfrm>
            <a:off x="5077907" y="2463807"/>
            <a:ext cx="5863403"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Clubs</a:t>
            </a:r>
          </a:p>
        </p:txBody>
      </p:sp>
      <p:sp>
        <p:nvSpPr>
          <p:cNvPr id="14" name="TextBox 34">
            <a:extLst>
              <a:ext uri="{FF2B5EF4-FFF2-40B4-BE49-F238E27FC236}">
                <a16:creationId xmlns:a16="http://schemas.microsoft.com/office/drawing/2014/main" id="{52A8435A-A12E-A79A-00CE-A667CE96FFAD}"/>
              </a:ext>
            </a:extLst>
          </p:cNvPr>
          <p:cNvSpPr txBox="1"/>
          <p:nvPr/>
        </p:nvSpPr>
        <p:spPr>
          <a:xfrm>
            <a:off x="5337872" y="3275849"/>
            <a:ext cx="5812036" cy="984885"/>
          </a:xfrm>
          <a:prstGeom prst="rect">
            <a:avLst/>
          </a:prstGeom>
        </p:spPr>
        <p:txBody>
          <a:bodyPr wrap="square" lIns="0" tIns="0" rIns="0" bIns="0" rtlCol="0" anchor="t">
            <a:spAutoFit/>
          </a:bodyPr>
          <a:lstStyle/>
          <a:p>
            <a:r>
              <a:rPr lang="en-US" sz="3200" dirty="0">
                <a:latin typeface="Gadugi" panose="020B0502040204020203" pitchFamily="34" charset="0"/>
                <a:ea typeface="Gadugi" panose="020B0502040204020203" pitchFamily="34" charset="0"/>
              </a:rPr>
              <a:t>Two disbanded:</a:t>
            </a:r>
          </a:p>
          <a:p>
            <a:r>
              <a:rPr lang="en-US" sz="3200" dirty="0">
                <a:latin typeface="Gadugi" panose="020B0502040204020203" pitchFamily="34" charset="0"/>
                <a:ea typeface="Gadugi" panose="020B0502040204020203" pitchFamily="34" charset="0"/>
              </a:rPr>
              <a:t>Hearts and Decorative Arts</a:t>
            </a:r>
          </a:p>
        </p:txBody>
      </p:sp>
      <p:sp>
        <p:nvSpPr>
          <p:cNvPr id="15" name="TextBox 14">
            <a:extLst>
              <a:ext uri="{FF2B5EF4-FFF2-40B4-BE49-F238E27FC236}">
                <a16:creationId xmlns:a16="http://schemas.microsoft.com/office/drawing/2014/main" id="{37ADD452-22FD-F2A9-7052-CE029181A82B}"/>
              </a:ext>
            </a:extLst>
          </p:cNvPr>
          <p:cNvSpPr txBox="1"/>
          <p:nvPr/>
        </p:nvSpPr>
        <p:spPr>
          <a:xfrm>
            <a:off x="4981443" y="4748140"/>
            <a:ext cx="4407171" cy="830997"/>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Club Members</a:t>
            </a:r>
          </a:p>
        </p:txBody>
      </p:sp>
      <p:grpSp>
        <p:nvGrpSpPr>
          <p:cNvPr id="16" name="Group 13">
            <a:extLst>
              <a:ext uri="{FF2B5EF4-FFF2-40B4-BE49-F238E27FC236}">
                <a16:creationId xmlns:a16="http://schemas.microsoft.com/office/drawing/2014/main" id="{338B0762-439C-57EA-4D63-859B2CDA1364}"/>
              </a:ext>
            </a:extLst>
          </p:cNvPr>
          <p:cNvGrpSpPr/>
          <p:nvPr/>
        </p:nvGrpSpPr>
        <p:grpSpPr>
          <a:xfrm>
            <a:off x="1862716" y="4860164"/>
            <a:ext cx="2930872" cy="1125987"/>
            <a:chOff x="0" y="0"/>
            <a:chExt cx="4232441" cy="1967420"/>
          </a:xfrm>
          <a:solidFill>
            <a:srgbClr val="00A19B"/>
          </a:solidFill>
        </p:grpSpPr>
        <p:sp>
          <p:nvSpPr>
            <p:cNvPr id="17" name="Freeform 14">
              <a:extLst>
                <a:ext uri="{FF2B5EF4-FFF2-40B4-BE49-F238E27FC236}">
                  <a16:creationId xmlns:a16="http://schemas.microsoft.com/office/drawing/2014/main" id="{3B1D0018-AF11-178F-3144-141AC87215B5}"/>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F9C91048-B575-8FAB-A405-D6DC5B96BF92}"/>
              </a:ext>
            </a:extLst>
          </p:cNvPr>
          <p:cNvSpPr txBox="1"/>
          <p:nvPr/>
        </p:nvSpPr>
        <p:spPr>
          <a:xfrm>
            <a:off x="1778326" y="4653615"/>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10,517</a:t>
            </a:r>
          </a:p>
        </p:txBody>
      </p:sp>
      <p:sp>
        <p:nvSpPr>
          <p:cNvPr id="19" name="TextBox 34">
            <a:extLst>
              <a:ext uri="{FF2B5EF4-FFF2-40B4-BE49-F238E27FC236}">
                <a16:creationId xmlns:a16="http://schemas.microsoft.com/office/drawing/2014/main" id="{6EF36B39-63A5-2452-1CD9-37E296F2FBAD}"/>
              </a:ext>
            </a:extLst>
          </p:cNvPr>
          <p:cNvSpPr txBox="1"/>
          <p:nvPr/>
        </p:nvSpPr>
        <p:spPr>
          <a:xfrm>
            <a:off x="5565066" y="5400221"/>
            <a:ext cx="3666695"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165 more than 2024</a:t>
            </a:r>
          </a:p>
        </p:txBody>
      </p:sp>
      <p:sp>
        <p:nvSpPr>
          <p:cNvPr id="12" name="Rectangle 11">
            <a:extLst>
              <a:ext uri="{FF2B5EF4-FFF2-40B4-BE49-F238E27FC236}">
                <a16:creationId xmlns:a16="http://schemas.microsoft.com/office/drawing/2014/main" id="{7856C26D-43E3-F696-1661-3DCAD26950E3}"/>
              </a:ext>
            </a:extLst>
          </p:cNvPr>
          <p:cNvSpPr/>
          <p:nvPr/>
        </p:nvSpPr>
        <p:spPr>
          <a:xfrm>
            <a:off x="5862918" y="152400"/>
            <a:ext cx="5178462" cy="95794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13D665E-0EE3-14EF-6F12-117540739A1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417279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8584-618B-6E4D-713E-72BC89F6D17F}"/>
              </a:ext>
            </a:extLst>
          </p:cNvPr>
          <p:cNvSpPr txBox="1"/>
          <p:nvPr/>
        </p:nvSpPr>
        <p:spPr>
          <a:xfrm>
            <a:off x="1888331" y="1690062"/>
            <a:ext cx="8415338" cy="3477875"/>
          </a:xfrm>
          <a:prstGeom prst="rect">
            <a:avLst/>
          </a:prstGeom>
          <a:noFill/>
        </p:spPr>
        <p:txBody>
          <a:bodyPr wrap="square" rtlCol="0">
            <a:spAutoFit/>
          </a:bodyPr>
          <a:lstStyle/>
          <a:p>
            <a:r>
              <a:rPr lang="en-US" sz="6000" b="1" dirty="0">
                <a:latin typeface="Gadugi" panose="020B0502040204020203" pitchFamily="34" charset="0"/>
                <a:ea typeface="Gadugi" panose="020B0502040204020203" pitchFamily="34" charset="0"/>
              </a:rPr>
              <a:t>GVR’s Mission</a:t>
            </a:r>
          </a:p>
          <a:p>
            <a:endParaRPr lang="en-US" sz="3200" dirty="0">
              <a:latin typeface="Gadugi" panose="020B0502040204020203" pitchFamily="34" charset="0"/>
              <a:ea typeface="Gadugi" panose="020B0502040204020203" pitchFamily="34" charset="0"/>
            </a:endParaRPr>
          </a:p>
          <a:p>
            <a:r>
              <a:rPr lang="en-US" sz="3200" dirty="0">
                <a:latin typeface="Gadugi" panose="020B0502040204020203" pitchFamily="34" charset="0"/>
                <a:ea typeface="Gadugi" panose="020B0502040204020203" pitchFamily="34" charset="0"/>
              </a:rPr>
              <a:t>To provide excellent facilities and services that create opportunities for recreation, social activities, and leisure education to enhance the quality of our members’ lives.</a:t>
            </a:r>
          </a:p>
        </p:txBody>
      </p:sp>
    </p:spTree>
    <p:extLst>
      <p:ext uri="{BB962C8B-B14F-4D97-AF65-F5344CB8AC3E}">
        <p14:creationId xmlns:p14="http://schemas.microsoft.com/office/powerpoint/2010/main" val="124104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F6B332-9F09-CD6F-F690-6CBBAE3B3784}"/>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5FEE56-D0B7-8FCB-F10B-120309476CA3}"/>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234BAA-69EF-385E-44EE-01FC5F503332}"/>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55233E-7BC6-587E-B2F0-68C8F4112AE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B6BF86-22A8-C7F3-0479-0E29DDDC413D}"/>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E7CEB9-1C40-BA89-6B85-2AB54E512B2B}"/>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8" name="TextBox 7">
            <a:extLst>
              <a:ext uri="{FF2B5EF4-FFF2-40B4-BE49-F238E27FC236}">
                <a16:creationId xmlns:a16="http://schemas.microsoft.com/office/drawing/2014/main" id="{2808330F-7021-37F8-3C13-C41AE9A732F9}"/>
              </a:ext>
            </a:extLst>
          </p:cNvPr>
          <p:cNvSpPr txBox="1"/>
          <p:nvPr/>
        </p:nvSpPr>
        <p:spPr>
          <a:xfrm>
            <a:off x="0" y="2640503"/>
            <a:ext cx="12192000" cy="1015663"/>
          </a:xfrm>
          <a:prstGeom prst="rect">
            <a:avLst/>
          </a:prstGeom>
          <a:noFill/>
        </p:spPr>
        <p:txBody>
          <a:bodyPr wrap="square" rtlCol="0">
            <a:spAutoFit/>
          </a:bodyPr>
          <a:lstStyle/>
          <a:p>
            <a:pPr algn="ctr"/>
            <a:r>
              <a:rPr lang="en-US" sz="6000" dirty="0">
                <a:latin typeface="Gadugi" panose="020B0502040204020203" pitchFamily="34" charset="0"/>
                <a:ea typeface="Gadugi" panose="020B0502040204020203" pitchFamily="34" charset="0"/>
              </a:rPr>
              <a:t>GVR’s Ten Most Popular Clubs</a:t>
            </a:r>
          </a:p>
        </p:txBody>
      </p:sp>
      <p:sp>
        <p:nvSpPr>
          <p:cNvPr id="9" name="Rectangle 8">
            <a:extLst>
              <a:ext uri="{FF2B5EF4-FFF2-40B4-BE49-F238E27FC236}">
                <a16:creationId xmlns:a16="http://schemas.microsoft.com/office/drawing/2014/main" id="{E6760911-4159-7ED5-2628-84AB87ED511A}"/>
              </a:ext>
            </a:extLst>
          </p:cNvPr>
          <p:cNvSpPr/>
          <p:nvPr/>
        </p:nvSpPr>
        <p:spPr>
          <a:xfrm>
            <a:off x="4840941" y="98612"/>
            <a:ext cx="6200439" cy="10786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39658A-E3EF-05E1-DA89-9D75830591AE}"/>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1045661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3C46DE-6F6D-0857-4C40-8FE5B89C8C8B}"/>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DBBE1C-DA44-3FB3-A2E4-60D2330B09CE}"/>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84660E-D93B-5DF8-7D96-F9974B140B6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38DD39-0DAE-29BC-48FD-5757DE299894}"/>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E925539-5BDD-5C49-2BE9-5685B611D76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18B04F-1455-C151-8F84-B8D4FCD31662}"/>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53CA13-D81E-56FC-71E8-1B13E64C60F9}"/>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9" name="TextBox 8">
            <a:extLst>
              <a:ext uri="{FF2B5EF4-FFF2-40B4-BE49-F238E27FC236}">
                <a16:creationId xmlns:a16="http://schemas.microsoft.com/office/drawing/2014/main" id="{BC7559DC-F028-6487-4C1C-35C663F654EC}"/>
              </a:ext>
            </a:extLst>
          </p:cNvPr>
          <p:cNvSpPr txBox="1"/>
          <p:nvPr/>
        </p:nvSpPr>
        <p:spPr>
          <a:xfrm>
            <a:off x="0" y="124549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Pickleball: 1,230 Members</a:t>
            </a:r>
          </a:p>
        </p:txBody>
      </p:sp>
      <p:sp>
        <p:nvSpPr>
          <p:cNvPr id="10" name="TextBox 34">
            <a:extLst>
              <a:ext uri="{FF2B5EF4-FFF2-40B4-BE49-F238E27FC236}">
                <a16:creationId xmlns:a16="http://schemas.microsoft.com/office/drawing/2014/main" id="{B390B666-2C00-E50B-99ED-8D3D2CB0455D}"/>
              </a:ext>
            </a:extLst>
          </p:cNvPr>
          <p:cNvSpPr txBox="1"/>
          <p:nvPr/>
        </p:nvSpPr>
        <p:spPr>
          <a:xfrm>
            <a:off x="3334871" y="1771711"/>
            <a:ext cx="803788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Decrease of 7 members since 2024</a:t>
            </a:r>
          </a:p>
        </p:txBody>
      </p:sp>
      <p:pic>
        <p:nvPicPr>
          <p:cNvPr id="11" name="Picture 10">
            <a:extLst>
              <a:ext uri="{FF2B5EF4-FFF2-40B4-BE49-F238E27FC236}">
                <a16:creationId xmlns:a16="http://schemas.microsoft.com/office/drawing/2014/main" id="{CC2ECBEB-BD50-E275-B0F7-17A81ACD2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962" y="2513060"/>
            <a:ext cx="8276076" cy="4344940"/>
          </a:xfrm>
          <a:prstGeom prst="rect">
            <a:avLst/>
          </a:prstGeom>
        </p:spPr>
      </p:pic>
      <p:sp>
        <p:nvSpPr>
          <p:cNvPr id="12" name="Rectangle 11">
            <a:extLst>
              <a:ext uri="{FF2B5EF4-FFF2-40B4-BE49-F238E27FC236}">
                <a16:creationId xmlns:a16="http://schemas.microsoft.com/office/drawing/2014/main" id="{16DF6E15-4231-A753-39E0-E12B31EBB3B7}"/>
              </a:ext>
            </a:extLst>
          </p:cNvPr>
          <p:cNvSpPr/>
          <p:nvPr/>
        </p:nvSpPr>
        <p:spPr>
          <a:xfrm>
            <a:off x="5011271" y="89647"/>
            <a:ext cx="6030109"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7C79D8-5CD8-E39C-0DA0-4D31EEF9334C}"/>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5" name="Picture 14">
            <a:extLst>
              <a:ext uri="{FF2B5EF4-FFF2-40B4-BE49-F238E27FC236}">
                <a16:creationId xmlns:a16="http://schemas.microsoft.com/office/drawing/2014/main" id="{37807214-012B-6A35-7596-37E36338C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614" y="804297"/>
            <a:ext cx="1465310" cy="1465310"/>
          </a:xfrm>
          <a:prstGeom prst="rect">
            <a:avLst/>
          </a:prstGeom>
        </p:spPr>
      </p:pic>
    </p:spTree>
    <p:extLst>
      <p:ext uri="{BB962C8B-B14F-4D97-AF65-F5344CB8AC3E}">
        <p14:creationId xmlns:p14="http://schemas.microsoft.com/office/powerpoint/2010/main" val="317128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701C-D3EA-8CB2-B531-4E75D752C393}"/>
              </a:ext>
            </a:extLst>
          </p:cNvPr>
          <p:cNvSpPr/>
          <p:nvPr/>
        </p:nvSpPr>
        <p:spPr>
          <a:xfrm>
            <a:off x="3370729" y="0"/>
            <a:ext cx="7628965" cy="12192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76D5AFE-6E7B-CDE2-EBAF-D166D8B55F06}"/>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6021FDF-D442-245E-E429-D597458E425E}"/>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F779F3-694F-D2D1-AD2A-A09728DF4931}"/>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F48877-384D-A35E-D56F-A2FBA6838FC7}"/>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63C3AB-A875-C0E3-8B9C-6B57440814AC}"/>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925678-2C28-377C-5B96-1A0F20AE5AD7}"/>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FCB84FE-D133-6A96-0FA3-247BCF85724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A26960AD-FFEE-B6BC-46E3-F562BADF6DF4}"/>
              </a:ext>
            </a:extLst>
          </p:cNvPr>
          <p:cNvSpPr txBox="1"/>
          <p:nvPr/>
        </p:nvSpPr>
        <p:spPr>
          <a:xfrm>
            <a:off x="-129073" y="1245962"/>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Computer: 884 Members</a:t>
            </a:r>
          </a:p>
        </p:txBody>
      </p:sp>
      <p:sp>
        <p:nvSpPr>
          <p:cNvPr id="11" name="TextBox 34">
            <a:extLst>
              <a:ext uri="{FF2B5EF4-FFF2-40B4-BE49-F238E27FC236}">
                <a16:creationId xmlns:a16="http://schemas.microsoft.com/office/drawing/2014/main" id="{4F287229-7B49-0B5B-2239-DEDA771B93ED}"/>
              </a:ext>
            </a:extLst>
          </p:cNvPr>
          <p:cNvSpPr txBox="1"/>
          <p:nvPr/>
        </p:nvSpPr>
        <p:spPr>
          <a:xfrm>
            <a:off x="3524385" y="1804004"/>
            <a:ext cx="8043279"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87 members since 2024</a:t>
            </a:r>
          </a:p>
        </p:txBody>
      </p:sp>
      <p:pic>
        <p:nvPicPr>
          <p:cNvPr id="12" name="Picture 11">
            <a:extLst>
              <a:ext uri="{FF2B5EF4-FFF2-40B4-BE49-F238E27FC236}">
                <a16:creationId xmlns:a16="http://schemas.microsoft.com/office/drawing/2014/main" id="{2B436BA6-41DA-D9CE-9333-64695D0AD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594" y="2538652"/>
            <a:ext cx="8132811" cy="4627733"/>
          </a:xfrm>
          <a:prstGeom prst="rect">
            <a:avLst/>
          </a:prstGeom>
        </p:spPr>
      </p:pic>
      <p:sp>
        <p:nvSpPr>
          <p:cNvPr id="13" name="Rectangle 12">
            <a:extLst>
              <a:ext uri="{FF2B5EF4-FFF2-40B4-BE49-F238E27FC236}">
                <a16:creationId xmlns:a16="http://schemas.microsoft.com/office/drawing/2014/main" id="{7BB33C1C-6803-B84A-5DA3-0437E9161325}"/>
              </a:ext>
            </a:extLst>
          </p:cNvPr>
          <p:cNvSpPr/>
          <p:nvPr/>
        </p:nvSpPr>
        <p:spPr>
          <a:xfrm>
            <a:off x="5800165" y="89647"/>
            <a:ext cx="5136776" cy="117908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977962-5E51-A093-0871-E8842297CEC7}"/>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7" name="Picture 16">
            <a:extLst>
              <a:ext uri="{FF2B5EF4-FFF2-40B4-BE49-F238E27FC236}">
                <a16:creationId xmlns:a16="http://schemas.microsoft.com/office/drawing/2014/main" id="{0C116F6A-CEBE-F881-42CE-C91F66658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262" y="823262"/>
            <a:ext cx="1422988" cy="1422988"/>
          </a:xfrm>
          <a:prstGeom prst="rect">
            <a:avLst/>
          </a:prstGeom>
        </p:spPr>
      </p:pic>
    </p:spTree>
    <p:extLst>
      <p:ext uri="{BB962C8B-B14F-4D97-AF65-F5344CB8AC3E}">
        <p14:creationId xmlns:p14="http://schemas.microsoft.com/office/powerpoint/2010/main" val="218464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A14A5-A5D5-AF34-DEEC-DE5C9BD898E5}"/>
              </a:ext>
            </a:extLst>
          </p:cNvPr>
          <p:cNvSpPr/>
          <p:nvPr/>
        </p:nvSpPr>
        <p:spPr>
          <a:xfrm>
            <a:off x="3113070" y="0"/>
            <a:ext cx="7941923" cy="102741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2A01591-B526-7514-EBFB-8EE896B5A68C}"/>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2E7480-3816-BAA6-0664-4A61C60AF63D}"/>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1A62D4-911D-9241-E54F-1E3958F1121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F5FC33-7C1D-4858-24AD-F6387467939D}"/>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FBF8F1-77A0-7540-5F08-C549562E2138}"/>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A63337-CACF-4877-DB24-8DFABA11959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597A225-82D0-55FB-9F73-1A9697407F6B}"/>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1C163290-CF48-BC5D-BC82-9FF5F245BD2D}"/>
              </a:ext>
            </a:extLst>
          </p:cNvPr>
          <p:cNvSpPr txBox="1"/>
          <p:nvPr/>
        </p:nvSpPr>
        <p:spPr>
          <a:xfrm>
            <a:off x="-352242" y="1145781"/>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Amigas: 712 Members</a:t>
            </a:r>
          </a:p>
        </p:txBody>
      </p:sp>
      <p:sp>
        <p:nvSpPr>
          <p:cNvPr id="11" name="TextBox 34">
            <a:extLst>
              <a:ext uri="{FF2B5EF4-FFF2-40B4-BE49-F238E27FC236}">
                <a16:creationId xmlns:a16="http://schemas.microsoft.com/office/drawing/2014/main" id="{32BFCFD8-3EF9-D27C-74F6-27F781AB091F}"/>
              </a:ext>
            </a:extLst>
          </p:cNvPr>
          <p:cNvSpPr txBox="1"/>
          <p:nvPr/>
        </p:nvSpPr>
        <p:spPr>
          <a:xfrm>
            <a:off x="3334871" y="1771711"/>
            <a:ext cx="8215313"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74 members since 2024</a:t>
            </a:r>
          </a:p>
        </p:txBody>
      </p:sp>
      <p:pic>
        <p:nvPicPr>
          <p:cNvPr id="12" name="Picture 11">
            <a:extLst>
              <a:ext uri="{FF2B5EF4-FFF2-40B4-BE49-F238E27FC236}">
                <a16:creationId xmlns:a16="http://schemas.microsoft.com/office/drawing/2014/main" id="{311C44FA-0C90-47B2-1C81-2840F263A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890" y="2536299"/>
            <a:ext cx="8644220" cy="4634450"/>
          </a:xfrm>
          <a:prstGeom prst="rect">
            <a:avLst/>
          </a:prstGeom>
        </p:spPr>
      </p:pic>
      <p:sp>
        <p:nvSpPr>
          <p:cNvPr id="13" name="Rectangle 12">
            <a:extLst>
              <a:ext uri="{FF2B5EF4-FFF2-40B4-BE49-F238E27FC236}">
                <a16:creationId xmlns:a16="http://schemas.microsoft.com/office/drawing/2014/main" id="{6A18FE1C-35CE-164F-EDEF-594B57C2A152}"/>
              </a:ext>
            </a:extLst>
          </p:cNvPr>
          <p:cNvSpPr/>
          <p:nvPr/>
        </p:nvSpPr>
        <p:spPr>
          <a:xfrm>
            <a:off x="5970494" y="89647"/>
            <a:ext cx="5098170"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D1AEE54-0EAF-E284-B5AF-B556031A9498}"/>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9" name="Picture 18">
            <a:extLst>
              <a:ext uri="{FF2B5EF4-FFF2-40B4-BE49-F238E27FC236}">
                <a16:creationId xmlns:a16="http://schemas.microsoft.com/office/drawing/2014/main" id="{02841155-DE07-78AE-2846-EE5F1AC5F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262" y="823262"/>
            <a:ext cx="1422988" cy="1422988"/>
          </a:xfrm>
          <a:prstGeom prst="rect">
            <a:avLst/>
          </a:prstGeom>
        </p:spPr>
      </p:pic>
    </p:spTree>
    <p:extLst>
      <p:ext uri="{BB962C8B-B14F-4D97-AF65-F5344CB8AC3E}">
        <p14:creationId xmlns:p14="http://schemas.microsoft.com/office/powerpoint/2010/main" val="161346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678D5E-449D-74B9-0873-456A52C50BC5}"/>
              </a:ext>
            </a:extLst>
          </p:cNvPr>
          <p:cNvSpPr/>
          <p:nvPr/>
        </p:nvSpPr>
        <p:spPr>
          <a:xfrm>
            <a:off x="3424518" y="62753"/>
            <a:ext cx="7620000" cy="9233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7DF9F1-3953-0D12-F529-7704002C62B5}"/>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6758F1-6A02-B65E-6A17-61A97B579D18}"/>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FAC98A-AE81-D83B-D7A7-6EF837F5E1ED}"/>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6AF10C-DF77-5534-5029-15E969AE72EF}"/>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2558B4-C793-4EBF-9512-6C1C023431B1}"/>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C5DD6C-63A8-B421-D17B-C754A7809BD7}"/>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F73732D-3A0A-6F98-BEFC-2DAF91956072}"/>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6695A66E-8ADE-ADFD-D1E7-88AA832BA2A9}"/>
              </a:ext>
            </a:extLst>
          </p:cNvPr>
          <p:cNvSpPr txBox="1"/>
          <p:nvPr/>
        </p:nvSpPr>
        <p:spPr>
          <a:xfrm>
            <a:off x="71535" y="1114030"/>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Photography: 583 Members</a:t>
            </a:r>
          </a:p>
        </p:txBody>
      </p:sp>
      <p:sp>
        <p:nvSpPr>
          <p:cNvPr id="11" name="TextBox 34">
            <a:extLst>
              <a:ext uri="{FF2B5EF4-FFF2-40B4-BE49-F238E27FC236}">
                <a16:creationId xmlns:a16="http://schemas.microsoft.com/office/drawing/2014/main" id="{53F04201-7903-87FA-E5AE-F22BB7B61D84}"/>
              </a:ext>
            </a:extLst>
          </p:cNvPr>
          <p:cNvSpPr txBox="1"/>
          <p:nvPr/>
        </p:nvSpPr>
        <p:spPr>
          <a:xfrm>
            <a:off x="3770583" y="1727495"/>
            <a:ext cx="6743700"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Decrease of 68 members since 2024</a:t>
            </a:r>
          </a:p>
        </p:txBody>
      </p:sp>
      <p:pic>
        <p:nvPicPr>
          <p:cNvPr id="13" name="Picture 12">
            <a:extLst>
              <a:ext uri="{FF2B5EF4-FFF2-40B4-BE49-F238E27FC236}">
                <a16:creationId xmlns:a16="http://schemas.microsoft.com/office/drawing/2014/main" id="{42F55B02-2F97-C1D4-AB19-6947FA9D2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825" y="2537018"/>
            <a:ext cx="8618349" cy="5575835"/>
          </a:xfrm>
          <a:prstGeom prst="rect">
            <a:avLst/>
          </a:prstGeom>
        </p:spPr>
      </p:pic>
      <p:sp>
        <p:nvSpPr>
          <p:cNvPr id="12" name="Rectangle 11">
            <a:extLst>
              <a:ext uri="{FF2B5EF4-FFF2-40B4-BE49-F238E27FC236}">
                <a16:creationId xmlns:a16="http://schemas.microsoft.com/office/drawing/2014/main" id="{6DA502A2-849F-17D6-8833-C8603846E7F9}"/>
              </a:ext>
            </a:extLst>
          </p:cNvPr>
          <p:cNvSpPr/>
          <p:nvPr/>
        </p:nvSpPr>
        <p:spPr>
          <a:xfrm>
            <a:off x="5844988" y="259237"/>
            <a:ext cx="5196392" cy="7412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FD6EED9-F4AF-89D4-B74F-8D72F3A6A90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6" name="Picture 15">
            <a:extLst>
              <a:ext uri="{FF2B5EF4-FFF2-40B4-BE49-F238E27FC236}">
                <a16:creationId xmlns:a16="http://schemas.microsoft.com/office/drawing/2014/main" id="{A67AC1B8-FC60-C594-7D1B-D9B94A2B4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34" y="823262"/>
            <a:ext cx="1422988" cy="1422988"/>
          </a:xfrm>
          <a:prstGeom prst="rect">
            <a:avLst/>
          </a:prstGeom>
        </p:spPr>
      </p:pic>
    </p:spTree>
    <p:extLst>
      <p:ext uri="{BB962C8B-B14F-4D97-AF65-F5344CB8AC3E}">
        <p14:creationId xmlns:p14="http://schemas.microsoft.com/office/powerpoint/2010/main" val="2296580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54673-1740-1F15-41D4-20A02AAC70F4}"/>
              </a:ext>
            </a:extLst>
          </p:cNvPr>
          <p:cNvSpPr/>
          <p:nvPr/>
        </p:nvSpPr>
        <p:spPr>
          <a:xfrm>
            <a:off x="3462391" y="113016"/>
            <a:ext cx="7500135" cy="10890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BC47DC-A7D1-88C9-40F4-ED701753BD56}"/>
              </a:ext>
            </a:extLst>
          </p:cNvPr>
          <p:cNvSpPr/>
          <p:nvPr/>
        </p:nvSpPr>
        <p:spPr>
          <a:xfrm>
            <a:off x="3334871" y="89647"/>
            <a:ext cx="7772400" cy="8426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D6E784-6222-9D27-98B4-E4DF7F357BCA}"/>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C0C69FF-86C7-69F4-D5B9-302D57F5BB77}"/>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9A5163-EF24-3FA6-C2D5-8FD13CA5F646}"/>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99090D-09AE-BFE9-D65A-D385B6B742D4}"/>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EFFFDC-73B9-E324-BCEB-BF12EF5EB4E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58B460C-24C5-5A83-68AC-308306D357D5}"/>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9">
            <a:extLst>
              <a:ext uri="{FF2B5EF4-FFF2-40B4-BE49-F238E27FC236}">
                <a16:creationId xmlns:a16="http://schemas.microsoft.com/office/drawing/2014/main" id="{C263B15C-E023-EC57-8B1C-1A143C18B8FF}"/>
              </a:ext>
            </a:extLst>
          </p:cNvPr>
          <p:cNvSpPr txBox="1"/>
          <p:nvPr/>
        </p:nvSpPr>
        <p:spPr>
          <a:xfrm>
            <a:off x="242963" y="1132026"/>
            <a:ext cx="12192000" cy="707886"/>
          </a:xfrm>
          <a:prstGeom prst="rect">
            <a:avLst/>
          </a:prstGeom>
          <a:noFill/>
        </p:spPr>
        <p:txBody>
          <a:bodyPr wrap="square" rtlCol="0">
            <a:spAutoFit/>
          </a:bodyPr>
          <a:lstStyle/>
          <a:p>
            <a:pPr algn="ctr"/>
            <a:r>
              <a:rPr lang="en-US" sz="4000" dirty="0">
                <a:latin typeface="Gadugi" panose="020B0502040204020203" pitchFamily="34" charset="0"/>
                <a:ea typeface="Gadugi" panose="020B0502040204020203" pitchFamily="34" charset="0"/>
              </a:rPr>
              <a:t>Woodworkers: 537 Members</a:t>
            </a:r>
          </a:p>
        </p:txBody>
      </p:sp>
      <p:sp>
        <p:nvSpPr>
          <p:cNvPr id="11" name="TextBox 34">
            <a:extLst>
              <a:ext uri="{FF2B5EF4-FFF2-40B4-BE49-F238E27FC236}">
                <a16:creationId xmlns:a16="http://schemas.microsoft.com/office/drawing/2014/main" id="{DC176F7E-1B95-E963-DCC7-8C248D2FEBBA}"/>
              </a:ext>
            </a:extLst>
          </p:cNvPr>
          <p:cNvSpPr txBox="1"/>
          <p:nvPr/>
        </p:nvSpPr>
        <p:spPr>
          <a:xfrm>
            <a:off x="3834958" y="1709886"/>
            <a:ext cx="677222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Decrease of 34 members since 2024</a:t>
            </a:r>
          </a:p>
        </p:txBody>
      </p:sp>
      <p:pic>
        <p:nvPicPr>
          <p:cNvPr id="14" name="Picture 13">
            <a:extLst>
              <a:ext uri="{FF2B5EF4-FFF2-40B4-BE49-F238E27FC236}">
                <a16:creationId xmlns:a16="http://schemas.microsoft.com/office/drawing/2014/main" id="{0E2A7728-AD53-64EC-B8CF-43A0807C2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2" y="2556650"/>
            <a:ext cx="8358187" cy="6345633"/>
          </a:xfrm>
          <a:prstGeom prst="rect">
            <a:avLst/>
          </a:prstGeom>
        </p:spPr>
      </p:pic>
      <p:sp>
        <p:nvSpPr>
          <p:cNvPr id="12" name="Rectangle 11">
            <a:extLst>
              <a:ext uri="{FF2B5EF4-FFF2-40B4-BE49-F238E27FC236}">
                <a16:creationId xmlns:a16="http://schemas.microsoft.com/office/drawing/2014/main" id="{A5B14622-1487-1293-950B-BA7237CE315F}"/>
              </a:ext>
            </a:extLst>
          </p:cNvPr>
          <p:cNvSpPr/>
          <p:nvPr/>
        </p:nvSpPr>
        <p:spPr>
          <a:xfrm>
            <a:off x="5827059" y="89647"/>
            <a:ext cx="5238804" cy="10991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D95E0C-1986-2376-53BD-FC0D91E1C03F}"/>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pic>
        <p:nvPicPr>
          <p:cNvPr id="17" name="Picture 16">
            <a:extLst>
              <a:ext uri="{FF2B5EF4-FFF2-40B4-BE49-F238E27FC236}">
                <a16:creationId xmlns:a16="http://schemas.microsoft.com/office/drawing/2014/main" id="{6D53820D-6216-270A-1763-831127C31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212" y="823262"/>
            <a:ext cx="1422988" cy="1422988"/>
          </a:xfrm>
          <a:prstGeom prst="rect">
            <a:avLst/>
          </a:prstGeom>
        </p:spPr>
      </p:pic>
    </p:spTree>
    <p:extLst>
      <p:ext uri="{BB962C8B-B14F-4D97-AF65-F5344CB8AC3E}">
        <p14:creationId xmlns:p14="http://schemas.microsoft.com/office/powerpoint/2010/main" val="354547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D80E0D-2ACC-1788-3C75-2C6239C8949D}"/>
              </a:ext>
            </a:extLst>
          </p:cNvPr>
          <p:cNvSpPr/>
          <p:nvPr/>
        </p:nvSpPr>
        <p:spPr>
          <a:xfrm>
            <a:off x="3000054" y="143838"/>
            <a:ext cx="7900827" cy="914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D3D1C33-6910-EA8A-9AA4-6F5BBFA8055A}"/>
              </a:ext>
            </a:extLst>
          </p:cNvPr>
          <p:cNvSpPr/>
          <p:nvPr/>
        </p:nvSpPr>
        <p:spPr>
          <a:xfrm>
            <a:off x="3316941" y="0"/>
            <a:ext cx="7781365" cy="112058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B71C642-6CC7-5AF0-9DF0-27AF747E65E1}"/>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781618-8E7B-43B3-83B0-F93666DD7E1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715F93-9C0C-260D-4D99-8D1515188B1C}"/>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C739F7-8120-CA3F-29F0-6B9CE27B390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B679FB-2675-2E1F-F4D8-FE74C1159010}"/>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0" name="TextBox 34">
            <a:extLst>
              <a:ext uri="{FF2B5EF4-FFF2-40B4-BE49-F238E27FC236}">
                <a16:creationId xmlns:a16="http://schemas.microsoft.com/office/drawing/2014/main" id="{6C8A07E5-974D-829A-8537-EF67333D21B3}"/>
              </a:ext>
            </a:extLst>
          </p:cNvPr>
          <p:cNvSpPr txBox="1"/>
          <p:nvPr/>
        </p:nvSpPr>
        <p:spPr>
          <a:xfrm>
            <a:off x="2590040" y="1463880"/>
            <a:ext cx="7011919" cy="3077766"/>
          </a:xfrm>
          <a:prstGeom prst="rect">
            <a:avLst/>
          </a:prstGeom>
        </p:spPr>
        <p:txBody>
          <a:bodyPr wrap="square" lIns="0" tIns="0" rIns="0" bIns="0" rtlCol="0" anchor="t">
            <a:spAutoFit/>
          </a:bodyPr>
          <a:lstStyle/>
          <a:p>
            <a:r>
              <a:rPr lang="en-US" sz="4000" b="1" dirty="0">
                <a:latin typeface="Gadugi" panose="020B0502040204020203" pitchFamily="34" charset="0"/>
                <a:ea typeface="Gadugi" panose="020B0502040204020203" pitchFamily="34" charset="0"/>
              </a:rPr>
              <a:t>6. </a:t>
            </a:r>
            <a:r>
              <a:rPr lang="en-US" sz="4000" dirty="0">
                <a:latin typeface="Gadugi" panose="020B0502040204020203" pitchFamily="34" charset="0"/>
                <a:ea typeface="Gadugi" panose="020B0502040204020203" pitchFamily="34" charset="0"/>
              </a:rPr>
              <a:t>Clay Studio, 447 members</a:t>
            </a:r>
          </a:p>
          <a:p>
            <a:r>
              <a:rPr lang="en-US" sz="4000" b="1" dirty="0">
                <a:latin typeface="Gadugi" panose="020B0502040204020203" pitchFamily="34" charset="0"/>
                <a:ea typeface="Gadugi" panose="020B0502040204020203" pitchFamily="34" charset="0"/>
              </a:rPr>
              <a:t>7. </a:t>
            </a:r>
            <a:r>
              <a:rPr lang="en-US" sz="4000" dirty="0">
                <a:latin typeface="Gadugi" panose="020B0502040204020203" pitchFamily="34" charset="0"/>
                <a:ea typeface="Gadugi" panose="020B0502040204020203" pitchFamily="34" charset="0"/>
              </a:rPr>
              <a:t>Tennis, 392 members</a:t>
            </a:r>
          </a:p>
          <a:p>
            <a:r>
              <a:rPr lang="en-US" sz="4000" b="1" dirty="0">
                <a:latin typeface="Gadugi" panose="020B0502040204020203" pitchFamily="34" charset="0"/>
                <a:ea typeface="Gadugi" panose="020B0502040204020203" pitchFamily="34" charset="0"/>
              </a:rPr>
              <a:t>8. </a:t>
            </a:r>
            <a:r>
              <a:rPr lang="en-US" sz="4000" dirty="0">
                <a:latin typeface="Gadugi" panose="020B0502040204020203" pitchFamily="34" charset="0"/>
                <a:ea typeface="Gadugi" panose="020B0502040204020203" pitchFamily="34" charset="0"/>
              </a:rPr>
              <a:t>Hiking, 383 members</a:t>
            </a:r>
          </a:p>
          <a:p>
            <a:r>
              <a:rPr lang="en-US" sz="4000" b="1" dirty="0">
                <a:latin typeface="Gadugi" panose="020B0502040204020203" pitchFamily="34" charset="0"/>
                <a:ea typeface="Gadugi" panose="020B0502040204020203" pitchFamily="34" charset="0"/>
              </a:rPr>
              <a:t>9. </a:t>
            </a:r>
            <a:r>
              <a:rPr lang="en-US" sz="4000" dirty="0">
                <a:latin typeface="Gadugi" panose="020B0502040204020203" pitchFamily="34" charset="0"/>
                <a:ea typeface="Gadugi" panose="020B0502040204020203" pitchFamily="34" charset="0"/>
              </a:rPr>
              <a:t>Meditation, 363 members</a:t>
            </a:r>
          </a:p>
          <a:p>
            <a:r>
              <a:rPr lang="en-US" sz="4000" b="1" dirty="0">
                <a:latin typeface="Gadugi" panose="020B0502040204020203" pitchFamily="34" charset="0"/>
                <a:ea typeface="Gadugi" panose="020B0502040204020203" pitchFamily="34" charset="0"/>
              </a:rPr>
              <a:t>10. </a:t>
            </a:r>
            <a:r>
              <a:rPr lang="en-US" sz="4000" dirty="0">
                <a:latin typeface="Gadugi" panose="020B0502040204020203" pitchFamily="34" charset="0"/>
                <a:ea typeface="Gadugi" panose="020B0502040204020203" pitchFamily="34" charset="0"/>
              </a:rPr>
              <a:t>Lapidary, 359 members</a:t>
            </a:r>
            <a:endParaRPr lang="en-US" sz="4000" dirty="0">
              <a:solidFill>
                <a:srgbClr val="323C3B"/>
              </a:solidFill>
              <a:latin typeface="Gadugi" panose="020B0502040204020203" pitchFamily="34" charset="0"/>
              <a:ea typeface="Gadugi" panose="020B0502040204020203" pitchFamily="34" charset="0"/>
            </a:endParaRPr>
          </a:p>
        </p:txBody>
      </p:sp>
      <p:pic>
        <p:nvPicPr>
          <p:cNvPr id="20" name="Picture 19">
            <a:extLst>
              <a:ext uri="{FF2B5EF4-FFF2-40B4-BE49-F238E27FC236}">
                <a16:creationId xmlns:a16="http://schemas.microsoft.com/office/drawing/2014/main" id="{02CA6028-4F88-C352-498D-13DFCFDE6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8" y="5091126"/>
            <a:ext cx="2372485" cy="1680245"/>
          </a:xfrm>
          <a:prstGeom prst="rect">
            <a:avLst/>
          </a:prstGeom>
        </p:spPr>
      </p:pic>
      <p:pic>
        <p:nvPicPr>
          <p:cNvPr id="22" name="Picture 21">
            <a:extLst>
              <a:ext uri="{FF2B5EF4-FFF2-40B4-BE49-F238E27FC236}">
                <a16:creationId xmlns:a16="http://schemas.microsoft.com/office/drawing/2014/main" id="{3A0CC33C-9FCA-2215-FA80-4D9C2D5D0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291" y="5091126"/>
            <a:ext cx="1260184" cy="1680245"/>
          </a:xfrm>
          <a:prstGeom prst="rect">
            <a:avLst/>
          </a:prstGeom>
        </p:spPr>
      </p:pic>
      <p:pic>
        <p:nvPicPr>
          <p:cNvPr id="24" name="Picture 23">
            <a:extLst>
              <a:ext uri="{FF2B5EF4-FFF2-40B4-BE49-F238E27FC236}">
                <a16:creationId xmlns:a16="http://schemas.microsoft.com/office/drawing/2014/main" id="{E43F9249-60B6-9914-0902-C24F73D9F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705" y="5091126"/>
            <a:ext cx="2988327" cy="1680934"/>
          </a:xfrm>
          <a:prstGeom prst="rect">
            <a:avLst/>
          </a:prstGeom>
        </p:spPr>
      </p:pic>
      <p:pic>
        <p:nvPicPr>
          <p:cNvPr id="26" name="Picture 25">
            <a:extLst>
              <a:ext uri="{FF2B5EF4-FFF2-40B4-BE49-F238E27FC236}">
                <a16:creationId xmlns:a16="http://schemas.microsoft.com/office/drawing/2014/main" id="{25B8C780-6710-417D-0E4B-A9BE7FAF7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834" y="5091126"/>
            <a:ext cx="1880871" cy="1680245"/>
          </a:xfrm>
          <a:prstGeom prst="rect">
            <a:avLst/>
          </a:prstGeom>
        </p:spPr>
      </p:pic>
      <p:pic>
        <p:nvPicPr>
          <p:cNvPr id="28" name="Picture 27">
            <a:extLst>
              <a:ext uri="{FF2B5EF4-FFF2-40B4-BE49-F238E27FC236}">
                <a16:creationId xmlns:a16="http://schemas.microsoft.com/office/drawing/2014/main" id="{AAC0AFE3-CA66-B9B7-AEA3-D25656541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8965" y="5091126"/>
            <a:ext cx="2988326" cy="1680934"/>
          </a:xfrm>
          <a:prstGeom prst="rect">
            <a:avLst/>
          </a:prstGeom>
        </p:spPr>
      </p:pic>
      <p:sp>
        <p:nvSpPr>
          <p:cNvPr id="13" name="Rectangle 12">
            <a:extLst>
              <a:ext uri="{FF2B5EF4-FFF2-40B4-BE49-F238E27FC236}">
                <a16:creationId xmlns:a16="http://schemas.microsoft.com/office/drawing/2014/main" id="{F0977784-E72E-FF39-97A2-CA3ADA3F784F}"/>
              </a:ext>
            </a:extLst>
          </p:cNvPr>
          <p:cNvSpPr/>
          <p:nvPr/>
        </p:nvSpPr>
        <p:spPr>
          <a:xfrm>
            <a:off x="5809129" y="259237"/>
            <a:ext cx="5312261" cy="94283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764C907-230F-FC9B-FFB9-DF12C451BCEE}"/>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374892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01F85-641D-A9D6-8F96-82A3E165E3CA}"/>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7882778-BB4C-0FE4-2FC6-41FC1DEF7407}"/>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46907F-8EB7-3DEC-35AB-7A3A9DF9FA6F}"/>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2EB743-D50A-41F7-C352-E559F0FB931B}"/>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B11CE7-94EE-D150-FE1A-AF38E0B4E690}"/>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2B69B5-3E9E-F974-AB3B-59E11BE9D88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A27C88-3977-30B5-3CDF-CE7DCB286821}"/>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grpSp>
        <p:nvGrpSpPr>
          <p:cNvPr id="10" name="Group 9">
            <a:extLst>
              <a:ext uri="{FF2B5EF4-FFF2-40B4-BE49-F238E27FC236}">
                <a16:creationId xmlns:a16="http://schemas.microsoft.com/office/drawing/2014/main" id="{2826B395-F134-382E-21EC-6C1CF8F4B502}"/>
              </a:ext>
            </a:extLst>
          </p:cNvPr>
          <p:cNvGrpSpPr/>
          <p:nvPr/>
        </p:nvGrpSpPr>
        <p:grpSpPr>
          <a:xfrm>
            <a:off x="2019199" y="2367774"/>
            <a:ext cx="1324303" cy="1125987"/>
            <a:chOff x="0" y="0"/>
            <a:chExt cx="4232441" cy="1967420"/>
          </a:xfrm>
          <a:solidFill>
            <a:srgbClr val="00A19B"/>
          </a:solidFill>
        </p:grpSpPr>
        <p:sp>
          <p:nvSpPr>
            <p:cNvPr id="11" name="Freeform 14">
              <a:extLst>
                <a:ext uri="{FF2B5EF4-FFF2-40B4-BE49-F238E27FC236}">
                  <a16:creationId xmlns:a16="http://schemas.microsoft.com/office/drawing/2014/main" id="{34AF8B81-89B3-AD1E-BBB6-38411CD58E36}"/>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2" name="TextBox 32">
            <a:extLst>
              <a:ext uri="{FF2B5EF4-FFF2-40B4-BE49-F238E27FC236}">
                <a16:creationId xmlns:a16="http://schemas.microsoft.com/office/drawing/2014/main" id="{1C5DE53D-64B8-D635-88E0-5C473C1CAB2A}"/>
              </a:ext>
            </a:extLst>
          </p:cNvPr>
          <p:cNvSpPr txBox="1"/>
          <p:nvPr/>
        </p:nvSpPr>
        <p:spPr>
          <a:xfrm>
            <a:off x="2019200" y="2161225"/>
            <a:ext cx="1316544"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15</a:t>
            </a:r>
          </a:p>
        </p:txBody>
      </p:sp>
      <p:sp>
        <p:nvSpPr>
          <p:cNvPr id="13" name="TextBox 34">
            <a:extLst>
              <a:ext uri="{FF2B5EF4-FFF2-40B4-BE49-F238E27FC236}">
                <a16:creationId xmlns:a16="http://schemas.microsoft.com/office/drawing/2014/main" id="{E2BFD312-324A-A839-25C6-E46157E9F7DC}"/>
              </a:ext>
            </a:extLst>
          </p:cNvPr>
          <p:cNvSpPr txBox="1"/>
          <p:nvPr/>
        </p:nvSpPr>
        <p:spPr>
          <a:xfrm>
            <a:off x="3578942" y="2973267"/>
            <a:ext cx="6895266"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3,000 members = 68 more than 2024</a:t>
            </a:r>
          </a:p>
        </p:txBody>
      </p:sp>
      <p:grpSp>
        <p:nvGrpSpPr>
          <p:cNvPr id="15" name="Group 13">
            <a:extLst>
              <a:ext uri="{FF2B5EF4-FFF2-40B4-BE49-F238E27FC236}">
                <a16:creationId xmlns:a16="http://schemas.microsoft.com/office/drawing/2014/main" id="{94E10929-9E13-52F3-4940-E83CCCD620D4}"/>
              </a:ext>
            </a:extLst>
          </p:cNvPr>
          <p:cNvGrpSpPr/>
          <p:nvPr/>
        </p:nvGrpSpPr>
        <p:grpSpPr>
          <a:xfrm>
            <a:off x="2019198" y="3978649"/>
            <a:ext cx="1332063" cy="1125987"/>
            <a:chOff x="0" y="0"/>
            <a:chExt cx="4232441" cy="1967420"/>
          </a:xfrm>
          <a:solidFill>
            <a:srgbClr val="00A19B"/>
          </a:solidFill>
        </p:grpSpPr>
        <p:sp>
          <p:nvSpPr>
            <p:cNvPr id="16" name="Freeform 14">
              <a:extLst>
                <a:ext uri="{FF2B5EF4-FFF2-40B4-BE49-F238E27FC236}">
                  <a16:creationId xmlns:a16="http://schemas.microsoft.com/office/drawing/2014/main" id="{0C86A28E-C7EA-6709-708D-216B7D8C8164}"/>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2">
            <a:extLst>
              <a:ext uri="{FF2B5EF4-FFF2-40B4-BE49-F238E27FC236}">
                <a16:creationId xmlns:a16="http://schemas.microsoft.com/office/drawing/2014/main" id="{09A3AF01-EE09-5259-BFE5-2648C6E75732}"/>
              </a:ext>
            </a:extLst>
          </p:cNvPr>
          <p:cNvSpPr txBox="1"/>
          <p:nvPr/>
        </p:nvSpPr>
        <p:spPr>
          <a:xfrm>
            <a:off x="2019199" y="3772100"/>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11</a:t>
            </a:r>
          </a:p>
        </p:txBody>
      </p:sp>
      <p:sp>
        <p:nvSpPr>
          <p:cNvPr id="35" name="TextBox 31">
            <a:extLst>
              <a:ext uri="{FF2B5EF4-FFF2-40B4-BE49-F238E27FC236}">
                <a16:creationId xmlns:a16="http://schemas.microsoft.com/office/drawing/2014/main" id="{01EF62EF-F513-2F2D-B024-767B8407CA98}"/>
              </a:ext>
            </a:extLst>
          </p:cNvPr>
          <p:cNvSpPr txBox="1"/>
          <p:nvPr/>
        </p:nvSpPr>
        <p:spPr>
          <a:xfrm>
            <a:off x="3546446" y="2161225"/>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Sports Clubs</a:t>
            </a:r>
          </a:p>
        </p:txBody>
      </p:sp>
      <p:grpSp>
        <p:nvGrpSpPr>
          <p:cNvPr id="36" name="Group 13">
            <a:extLst>
              <a:ext uri="{FF2B5EF4-FFF2-40B4-BE49-F238E27FC236}">
                <a16:creationId xmlns:a16="http://schemas.microsoft.com/office/drawing/2014/main" id="{22304D69-E2C0-4869-DB97-879969FEF27A}"/>
              </a:ext>
            </a:extLst>
          </p:cNvPr>
          <p:cNvGrpSpPr/>
          <p:nvPr/>
        </p:nvGrpSpPr>
        <p:grpSpPr>
          <a:xfrm>
            <a:off x="2026957" y="5578760"/>
            <a:ext cx="1332063" cy="1125987"/>
            <a:chOff x="0" y="0"/>
            <a:chExt cx="4232441" cy="1967420"/>
          </a:xfrm>
          <a:solidFill>
            <a:srgbClr val="00A19B"/>
          </a:solidFill>
        </p:grpSpPr>
        <p:sp>
          <p:nvSpPr>
            <p:cNvPr id="37" name="Freeform 14">
              <a:extLst>
                <a:ext uri="{FF2B5EF4-FFF2-40B4-BE49-F238E27FC236}">
                  <a16:creationId xmlns:a16="http://schemas.microsoft.com/office/drawing/2014/main" id="{00865656-B037-3CBC-C833-AAD0BCB6777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txBody>
            <a:bodyPr/>
            <a:lstStyle/>
            <a:p>
              <a:endParaRPr lang="en-US" dirty="0">
                <a:solidFill>
                  <a:schemeClr val="bg1"/>
                </a:solidFill>
              </a:endParaRPr>
            </a:p>
          </p:txBody>
        </p:sp>
      </p:grpSp>
      <p:sp>
        <p:nvSpPr>
          <p:cNvPr id="38" name="TextBox 32">
            <a:extLst>
              <a:ext uri="{FF2B5EF4-FFF2-40B4-BE49-F238E27FC236}">
                <a16:creationId xmlns:a16="http://schemas.microsoft.com/office/drawing/2014/main" id="{A6306325-A646-937B-AA40-EA88376D652B}"/>
              </a:ext>
            </a:extLst>
          </p:cNvPr>
          <p:cNvSpPr txBox="1"/>
          <p:nvPr/>
        </p:nvSpPr>
        <p:spPr>
          <a:xfrm>
            <a:off x="1972867" y="5372211"/>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5</a:t>
            </a:r>
          </a:p>
        </p:txBody>
      </p:sp>
      <p:sp>
        <p:nvSpPr>
          <p:cNvPr id="39" name="TextBox 34">
            <a:extLst>
              <a:ext uri="{FF2B5EF4-FFF2-40B4-BE49-F238E27FC236}">
                <a16:creationId xmlns:a16="http://schemas.microsoft.com/office/drawing/2014/main" id="{05A17139-57FA-A9A4-AF71-63C66A5AE1A4}"/>
              </a:ext>
            </a:extLst>
          </p:cNvPr>
          <p:cNvSpPr txBox="1"/>
          <p:nvPr/>
        </p:nvSpPr>
        <p:spPr>
          <a:xfrm>
            <a:off x="3614069" y="4448629"/>
            <a:ext cx="6895266"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2,365 members = 6 more than 2024</a:t>
            </a:r>
          </a:p>
        </p:txBody>
      </p:sp>
      <p:sp>
        <p:nvSpPr>
          <p:cNvPr id="40" name="TextBox 31">
            <a:extLst>
              <a:ext uri="{FF2B5EF4-FFF2-40B4-BE49-F238E27FC236}">
                <a16:creationId xmlns:a16="http://schemas.microsoft.com/office/drawing/2014/main" id="{4CDBFFB1-5D2D-1066-F138-5ECDCE2ACA34}"/>
              </a:ext>
            </a:extLst>
          </p:cNvPr>
          <p:cNvSpPr txBox="1"/>
          <p:nvPr/>
        </p:nvSpPr>
        <p:spPr>
          <a:xfrm>
            <a:off x="3581573" y="3636587"/>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Arts &amp; Crafts Clubs</a:t>
            </a:r>
          </a:p>
        </p:txBody>
      </p:sp>
      <p:sp>
        <p:nvSpPr>
          <p:cNvPr id="41" name="TextBox 34">
            <a:extLst>
              <a:ext uri="{FF2B5EF4-FFF2-40B4-BE49-F238E27FC236}">
                <a16:creationId xmlns:a16="http://schemas.microsoft.com/office/drawing/2014/main" id="{2BA3BCEC-24F3-EE36-E4A9-1F15CC04EEBF}"/>
              </a:ext>
            </a:extLst>
          </p:cNvPr>
          <p:cNvSpPr txBox="1"/>
          <p:nvPr/>
        </p:nvSpPr>
        <p:spPr>
          <a:xfrm>
            <a:off x="3574863" y="5989148"/>
            <a:ext cx="8545602"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2,317 members = 84 more than 2024</a:t>
            </a:r>
          </a:p>
        </p:txBody>
      </p:sp>
      <p:sp>
        <p:nvSpPr>
          <p:cNvPr id="42" name="TextBox 31">
            <a:extLst>
              <a:ext uri="{FF2B5EF4-FFF2-40B4-BE49-F238E27FC236}">
                <a16:creationId xmlns:a16="http://schemas.microsoft.com/office/drawing/2014/main" id="{2E14F423-BBC7-F9BB-A147-A378B400DCC5}"/>
              </a:ext>
            </a:extLst>
          </p:cNvPr>
          <p:cNvSpPr txBox="1"/>
          <p:nvPr/>
        </p:nvSpPr>
        <p:spPr>
          <a:xfrm>
            <a:off x="3542367" y="5177106"/>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Special Interest Clubs</a:t>
            </a:r>
          </a:p>
        </p:txBody>
      </p:sp>
      <p:sp>
        <p:nvSpPr>
          <p:cNvPr id="14" name="Rectangle 13">
            <a:extLst>
              <a:ext uri="{FF2B5EF4-FFF2-40B4-BE49-F238E27FC236}">
                <a16:creationId xmlns:a16="http://schemas.microsoft.com/office/drawing/2014/main" id="{29BBFE51-F5DC-3DDF-05EC-9046A2B41B61}"/>
              </a:ext>
            </a:extLst>
          </p:cNvPr>
          <p:cNvSpPr/>
          <p:nvPr/>
        </p:nvSpPr>
        <p:spPr>
          <a:xfrm>
            <a:off x="5880847" y="143435"/>
            <a:ext cx="5244622" cy="12885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4958E0-BDF7-B4BE-AA4F-FA98DADD2BC9}"/>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9" name="TextBox 18">
            <a:extLst>
              <a:ext uri="{FF2B5EF4-FFF2-40B4-BE49-F238E27FC236}">
                <a16:creationId xmlns:a16="http://schemas.microsoft.com/office/drawing/2014/main" id="{FE624782-3A32-0357-B5CE-2E955386D761}"/>
              </a:ext>
            </a:extLst>
          </p:cNvPr>
          <p:cNvSpPr txBox="1"/>
          <p:nvPr/>
        </p:nvSpPr>
        <p:spPr>
          <a:xfrm>
            <a:off x="1369094" y="1024217"/>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Clubs</a:t>
            </a:r>
          </a:p>
        </p:txBody>
      </p:sp>
    </p:spTree>
    <p:extLst>
      <p:ext uri="{BB962C8B-B14F-4D97-AF65-F5344CB8AC3E}">
        <p14:creationId xmlns:p14="http://schemas.microsoft.com/office/powerpoint/2010/main" val="3601689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8FF8C-FE71-789A-5058-5E69B1A6492E}"/>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E5E92B-29D3-D2C9-731A-4020606BA08F}"/>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B7123E-9793-4352-1776-2B427EF8D7C6}"/>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78B52-7BF5-BA34-58CF-C09C63CF129C}"/>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D08302-1E0F-A749-A820-5BF0B7ECF124}"/>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4D0BE9-1822-8FDE-D071-CED4CED46EC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DB19FF-5087-AD13-FD34-988DC1164B01}"/>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C0D074-6F15-A19F-B496-07563FD7C92A}"/>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grpSp>
        <p:nvGrpSpPr>
          <p:cNvPr id="11" name="Group 10">
            <a:extLst>
              <a:ext uri="{FF2B5EF4-FFF2-40B4-BE49-F238E27FC236}">
                <a16:creationId xmlns:a16="http://schemas.microsoft.com/office/drawing/2014/main" id="{68C05840-7CFE-8DD0-9A99-A78040281F02}"/>
              </a:ext>
            </a:extLst>
          </p:cNvPr>
          <p:cNvGrpSpPr/>
          <p:nvPr/>
        </p:nvGrpSpPr>
        <p:grpSpPr>
          <a:xfrm>
            <a:off x="1908592" y="1970571"/>
            <a:ext cx="1324303" cy="1125987"/>
            <a:chOff x="0" y="0"/>
            <a:chExt cx="4232441" cy="1967420"/>
          </a:xfrm>
          <a:solidFill>
            <a:srgbClr val="00A19B"/>
          </a:solidFill>
        </p:grpSpPr>
        <p:sp>
          <p:nvSpPr>
            <p:cNvPr id="12" name="Freeform 14">
              <a:extLst>
                <a:ext uri="{FF2B5EF4-FFF2-40B4-BE49-F238E27FC236}">
                  <a16:creationId xmlns:a16="http://schemas.microsoft.com/office/drawing/2014/main" id="{7982E518-5CDA-05D1-CD85-EF2919A9F9A2}"/>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3" name="TextBox 32">
            <a:extLst>
              <a:ext uri="{FF2B5EF4-FFF2-40B4-BE49-F238E27FC236}">
                <a16:creationId xmlns:a16="http://schemas.microsoft.com/office/drawing/2014/main" id="{1C94EFA6-A482-EB71-439C-6C7417A1BA76}"/>
              </a:ext>
            </a:extLst>
          </p:cNvPr>
          <p:cNvSpPr txBox="1"/>
          <p:nvPr/>
        </p:nvSpPr>
        <p:spPr>
          <a:xfrm>
            <a:off x="1908593" y="1764022"/>
            <a:ext cx="1316544"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9</a:t>
            </a:r>
          </a:p>
        </p:txBody>
      </p:sp>
      <p:sp>
        <p:nvSpPr>
          <p:cNvPr id="14" name="TextBox 34">
            <a:extLst>
              <a:ext uri="{FF2B5EF4-FFF2-40B4-BE49-F238E27FC236}">
                <a16:creationId xmlns:a16="http://schemas.microsoft.com/office/drawing/2014/main" id="{E81D909A-8862-18C9-3D3F-FCF349EDBA8B}"/>
              </a:ext>
            </a:extLst>
          </p:cNvPr>
          <p:cNvSpPr txBox="1"/>
          <p:nvPr/>
        </p:nvSpPr>
        <p:spPr>
          <a:xfrm>
            <a:off x="3391516" y="2771169"/>
            <a:ext cx="6895266"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1,652 members = 112 more than 2024</a:t>
            </a:r>
          </a:p>
        </p:txBody>
      </p:sp>
      <p:grpSp>
        <p:nvGrpSpPr>
          <p:cNvPr id="15" name="Group 13">
            <a:extLst>
              <a:ext uri="{FF2B5EF4-FFF2-40B4-BE49-F238E27FC236}">
                <a16:creationId xmlns:a16="http://schemas.microsoft.com/office/drawing/2014/main" id="{53488348-3CD1-D69B-CC15-5BC2BFE450DF}"/>
              </a:ext>
            </a:extLst>
          </p:cNvPr>
          <p:cNvGrpSpPr/>
          <p:nvPr/>
        </p:nvGrpSpPr>
        <p:grpSpPr>
          <a:xfrm>
            <a:off x="1908591" y="3581446"/>
            <a:ext cx="1332063" cy="1125987"/>
            <a:chOff x="0" y="0"/>
            <a:chExt cx="4232441" cy="1967420"/>
          </a:xfrm>
          <a:solidFill>
            <a:srgbClr val="00A19B"/>
          </a:solidFill>
        </p:grpSpPr>
        <p:sp>
          <p:nvSpPr>
            <p:cNvPr id="16" name="Freeform 14">
              <a:extLst>
                <a:ext uri="{FF2B5EF4-FFF2-40B4-BE49-F238E27FC236}">
                  <a16:creationId xmlns:a16="http://schemas.microsoft.com/office/drawing/2014/main" id="{8ED5025C-EDB1-AD66-8EBF-54E1A0D88FC3}"/>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2">
            <a:extLst>
              <a:ext uri="{FF2B5EF4-FFF2-40B4-BE49-F238E27FC236}">
                <a16:creationId xmlns:a16="http://schemas.microsoft.com/office/drawing/2014/main" id="{6B8F4ED6-7FBE-59DC-C2F2-CF332E79A1E3}"/>
              </a:ext>
            </a:extLst>
          </p:cNvPr>
          <p:cNvSpPr txBox="1"/>
          <p:nvPr/>
        </p:nvSpPr>
        <p:spPr>
          <a:xfrm>
            <a:off x="1908592" y="3374897"/>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12</a:t>
            </a:r>
          </a:p>
        </p:txBody>
      </p:sp>
      <p:sp>
        <p:nvSpPr>
          <p:cNvPr id="18" name="TextBox 31">
            <a:extLst>
              <a:ext uri="{FF2B5EF4-FFF2-40B4-BE49-F238E27FC236}">
                <a16:creationId xmlns:a16="http://schemas.microsoft.com/office/drawing/2014/main" id="{0377F6FA-DFBF-09F1-CE11-E78AA9D8EC8F}"/>
              </a:ext>
            </a:extLst>
          </p:cNvPr>
          <p:cNvSpPr txBox="1"/>
          <p:nvPr/>
        </p:nvSpPr>
        <p:spPr>
          <a:xfrm>
            <a:off x="3359020" y="1959127"/>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Social Clubs</a:t>
            </a:r>
          </a:p>
        </p:txBody>
      </p:sp>
      <p:grpSp>
        <p:nvGrpSpPr>
          <p:cNvPr id="19" name="Group 13">
            <a:extLst>
              <a:ext uri="{FF2B5EF4-FFF2-40B4-BE49-F238E27FC236}">
                <a16:creationId xmlns:a16="http://schemas.microsoft.com/office/drawing/2014/main" id="{2CEDAC1E-D353-7F2C-D9D0-9C5609A42B88}"/>
              </a:ext>
            </a:extLst>
          </p:cNvPr>
          <p:cNvGrpSpPr/>
          <p:nvPr/>
        </p:nvGrpSpPr>
        <p:grpSpPr>
          <a:xfrm>
            <a:off x="1916350" y="5181557"/>
            <a:ext cx="1332063" cy="1125987"/>
            <a:chOff x="0" y="0"/>
            <a:chExt cx="4232441" cy="1967420"/>
          </a:xfrm>
          <a:solidFill>
            <a:srgbClr val="00A19B"/>
          </a:solidFill>
        </p:grpSpPr>
        <p:sp>
          <p:nvSpPr>
            <p:cNvPr id="20" name="Freeform 14">
              <a:extLst>
                <a:ext uri="{FF2B5EF4-FFF2-40B4-BE49-F238E27FC236}">
                  <a16:creationId xmlns:a16="http://schemas.microsoft.com/office/drawing/2014/main" id="{2AB3C584-FA3B-D2A7-D918-86DAA1EE59B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1" name="TextBox 32">
            <a:extLst>
              <a:ext uri="{FF2B5EF4-FFF2-40B4-BE49-F238E27FC236}">
                <a16:creationId xmlns:a16="http://schemas.microsoft.com/office/drawing/2014/main" id="{92A5A7A0-8A08-32CD-05C3-49D870B2A1A7}"/>
              </a:ext>
            </a:extLst>
          </p:cNvPr>
          <p:cNvSpPr txBox="1"/>
          <p:nvPr/>
        </p:nvSpPr>
        <p:spPr>
          <a:xfrm>
            <a:off x="1916351" y="4975008"/>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3</a:t>
            </a:r>
          </a:p>
        </p:txBody>
      </p:sp>
      <p:sp>
        <p:nvSpPr>
          <p:cNvPr id="22" name="TextBox 34">
            <a:extLst>
              <a:ext uri="{FF2B5EF4-FFF2-40B4-BE49-F238E27FC236}">
                <a16:creationId xmlns:a16="http://schemas.microsoft.com/office/drawing/2014/main" id="{6C34A393-694C-F9CC-D910-0A58944AB1F9}"/>
              </a:ext>
            </a:extLst>
          </p:cNvPr>
          <p:cNvSpPr txBox="1"/>
          <p:nvPr/>
        </p:nvSpPr>
        <p:spPr>
          <a:xfrm>
            <a:off x="3426643" y="4246531"/>
            <a:ext cx="6895266"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922 members = 33 fewer than 2024</a:t>
            </a:r>
          </a:p>
        </p:txBody>
      </p:sp>
      <p:sp>
        <p:nvSpPr>
          <p:cNvPr id="23" name="TextBox 31">
            <a:extLst>
              <a:ext uri="{FF2B5EF4-FFF2-40B4-BE49-F238E27FC236}">
                <a16:creationId xmlns:a16="http://schemas.microsoft.com/office/drawing/2014/main" id="{584B6616-F728-6EF7-064B-5A53C224EFCC}"/>
              </a:ext>
            </a:extLst>
          </p:cNvPr>
          <p:cNvSpPr txBox="1"/>
          <p:nvPr/>
        </p:nvSpPr>
        <p:spPr>
          <a:xfrm>
            <a:off x="3394147" y="3434489"/>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Cards &amp; Games Clubs</a:t>
            </a:r>
          </a:p>
        </p:txBody>
      </p:sp>
      <p:sp>
        <p:nvSpPr>
          <p:cNvPr id="24" name="TextBox 34">
            <a:extLst>
              <a:ext uri="{FF2B5EF4-FFF2-40B4-BE49-F238E27FC236}">
                <a16:creationId xmlns:a16="http://schemas.microsoft.com/office/drawing/2014/main" id="{53A4CB09-3817-5D18-1C53-095E6DAD85EE}"/>
              </a:ext>
            </a:extLst>
          </p:cNvPr>
          <p:cNvSpPr txBox="1"/>
          <p:nvPr/>
        </p:nvSpPr>
        <p:spPr>
          <a:xfrm>
            <a:off x="3387437" y="5787050"/>
            <a:ext cx="6895266" cy="573811"/>
          </a:xfrm>
          <a:prstGeom prst="rect">
            <a:avLst/>
          </a:prstGeom>
        </p:spPr>
        <p:txBody>
          <a:bodyPr wrap="square" lIns="0" tIns="0" rIns="0" bIns="0" rtlCol="0" anchor="t">
            <a:spAutoFit/>
          </a:bodyPr>
          <a:lstStyle/>
          <a:p>
            <a:pPr>
              <a:lnSpc>
                <a:spcPts val="5039"/>
              </a:lnSpc>
            </a:pPr>
            <a:r>
              <a:rPr lang="en-US" sz="3200" dirty="0">
                <a:latin typeface="Gadugi" panose="020B0502040204020203" pitchFamily="34" charset="0"/>
                <a:ea typeface="Gadugi" panose="020B0502040204020203" pitchFamily="34" charset="0"/>
              </a:rPr>
              <a:t>261 members = 72 fewer than 2024</a:t>
            </a:r>
          </a:p>
        </p:txBody>
      </p:sp>
      <p:sp>
        <p:nvSpPr>
          <p:cNvPr id="25" name="TextBox 31">
            <a:extLst>
              <a:ext uri="{FF2B5EF4-FFF2-40B4-BE49-F238E27FC236}">
                <a16:creationId xmlns:a16="http://schemas.microsoft.com/office/drawing/2014/main" id="{72040B99-8749-2BA2-AD9B-47B1BBED1C84}"/>
              </a:ext>
            </a:extLst>
          </p:cNvPr>
          <p:cNvSpPr txBox="1"/>
          <p:nvPr/>
        </p:nvSpPr>
        <p:spPr>
          <a:xfrm>
            <a:off x="3354941" y="4975008"/>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Dance Clubs</a:t>
            </a:r>
          </a:p>
        </p:txBody>
      </p:sp>
      <p:sp>
        <p:nvSpPr>
          <p:cNvPr id="26" name="Rectangle 25">
            <a:extLst>
              <a:ext uri="{FF2B5EF4-FFF2-40B4-BE49-F238E27FC236}">
                <a16:creationId xmlns:a16="http://schemas.microsoft.com/office/drawing/2014/main" id="{6A6DE2EA-088D-80F3-025E-CFA8AF88978F}"/>
              </a:ext>
            </a:extLst>
          </p:cNvPr>
          <p:cNvSpPr/>
          <p:nvPr/>
        </p:nvSpPr>
        <p:spPr>
          <a:xfrm>
            <a:off x="5450541" y="115614"/>
            <a:ext cx="5543280" cy="11334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5289F74-CF20-F6A2-A4EA-53864C9240CA}"/>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250817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D31B0-194F-5550-9A1C-349F7CF56163}"/>
              </a:ext>
            </a:extLst>
          </p:cNvPr>
          <p:cNvSpPr/>
          <p:nvPr/>
        </p:nvSpPr>
        <p:spPr>
          <a:xfrm>
            <a:off x="3331029" y="65314"/>
            <a:ext cx="7688424" cy="14742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416157-EF73-3361-4C20-A4506FA727E5}"/>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EB8EF4-51F5-3F75-87C7-F0F310D8AD26}"/>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BBC8E1A-7F7C-AE8B-F940-720EB4964A38}"/>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4A80BF-5727-AC2D-8613-D37F51839D3B}"/>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1ED598-67E5-6762-1571-12A31D637C40}"/>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44323C-ECD3-B230-8AC8-A4ECA8B5F88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3E2BBD-50BD-BA78-3782-39DEF5F5B310}"/>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0724E2-914B-F625-9577-CF7AA50B0751}"/>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sp>
        <p:nvSpPr>
          <p:cNvPr id="11" name="TextBox 10">
            <a:extLst>
              <a:ext uri="{FF2B5EF4-FFF2-40B4-BE49-F238E27FC236}">
                <a16:creationId xmlns:a16="http://schemas.microsoft.com/office/drawing/2014/main" id="{CEE7098E-06E0-C0D1-2C27-BED661DC6C0A}"/>
              </a:ext>
            </a:extLst>
          </p:cNvPr>
          <p:cNvSpPr txBox="1"/>
          <p:nvPr/>
        </p:nvSpPr>
        <p:spPr>
          <a:xfrm>
            <a:off x="1369094" y="957295"/>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Leisure Education</a:t>
            </a:r>
          </a:p>
        </p:txBody>
      </p:sp>
      <p:grpSp>
        <p:nvGrpSpPr>
          <p:cNvPr id="12" name="Group 11">
            <a:extLst>
              <a:ext uri="{FF2B5EF4-FFF2-40B4-BE49-F238E27FC236}">
                <a16:creationId xmlns:a16="http://schemas.microsoft.com/office/drawing/2014/main" id="{65EE747E-E33F-598D-151C-4B4BDE20C777}"/>
              </a:ext>
            </a:extLst>
          </p:cNvPr>
          <p:cNvGrpSpPr/>
          <p:nvPr/>
        </p:nvGrpSpPr>
        <p:grpSpPr>
          <a:xfrm>
            <a:off x="1774371" y="2295487"/>
            <a:ext cx="2293133" cy="1125987"/>
            <a:chOff x="0" y="0"/>
            <a:chExt cx="4232441" cy="1967420"/>
          </a:xfrm>
          <a:solidFill>
            <a:srgbClr val="00A19B"/>
          </a:solidFill>
        </p:grpSpPr>
        <p:sp>
          <p:nvSpPr>
            <p:cNvPr id="13" name="Freeform 14">
              <a:extLst>
                <a:ext uri="{FF2B5EF4-FFF2-40B4-BE49-F238E27FC236}">
                  <a16:creationId xmlns:a16="http://schemas.microsoft.com/office/drawing/2014/main" id="{48EACBD0-2769-2DBC-80AA-4D7556443C53}"/>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4" name="TextBox 32">
            <a:extLst>
              <a:ext uri="{FF2B5EF4-FFF2-40B4-BE49-F238E27FC236}">
                <a16:creationId xmlns:a16="http://schemas.microsoft.com/office/drawing/2014/main" id="{C36C4996-E87C-F85D-A389-24062813C091}"/>
              </a:ext>
            </a:extLst>
          </p:cNvPr>
          <p:cNvSpPr txBox="1"/>
          <p:nvPr/>
        </p:nvSpPr>
        <p:spPr>
          <a:xfrm>
            <a:off x="1766612" y="2088938"/>
            <a:ext cx="229313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1060</a:t>
            </a:r>
          </a:p>
        </p:txBody>
      </p:sp>
      <p:sp>
        <p:nvSpPr>
          <p:cNvPr id="15" name="TextBox 34">
            <a:extLst>
              <a:ext uri="{FF2B5EF4-FFF2-40B4-BE49-F238E27FC236}">
                <a16:creationId xmlns:a16="http://schemas.microsoft.com/office/drawing/2014/main" id="{F70510FD-6F8B-D41E-B21C-FC854E557985}"/>
              </a:ext>
            </a:extLst>
          </p:cNvPr>
          <p:cNvSpPr txBox="1"/>
          <p:nvPr/>
        </p:nvSpPr>
        <p:spPr>
          <a:xfrm>
            <a:off x="4226124" y="3096085"/>
            <a:ext cx="689526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239 more than 2024</a:t>
            </a:r>
          </a:p>
        </p:txBody>
      </p:sp>
      <p:grpSp>
        <p:nvGrpSpPr>
          <p:cNvPr id="16" name="Group 13">
            <a:extLst>
              <a:ext uri="{FF2B5EF4-FFF2-40B4-BE49-F238E27FC236}">
                <a16:creationId xmlns:a16="http://schemas.microsoft.com/office/drawing/2014/main" id="{46DD2EA0-0E9F-A732-524D-1331B6F64BFC}"/>
              </a:ext>
            </a:extLst>
          </p:cNvPr>
          <p:cNvGrpSpPr/>
          <p:nvPr/>
        </p:nvGrpSpPr>
        <p:grpSpPr>
          <a:xfrm>
            <a:off x="1774371" y="3906362"/>
            <a:ext cx="2300891" cy="1125987"/>
            <a:chOff x="0" y="0"/>
            <a:chExt cx="4232441" cy="1967420"/>
          </a:xfrm>
          <a:solidFill>
            <a:srgbClr val="00A19B"/>
          </a:solidFill>
        </p:grpSpPr>
        <p:sp>
          <p:nvSpPr>
            <p:cNvPr id="17" name="Freeform 14">
              <a:extLst>
                <a:ext uri="{FF2B5EF4-FFF2-40B4-BE49-F238E27FC236}">
                  <a16:creationId xmlns:a16="http://schemas.microsoft.com/office/drawing/2014/main" id="{FFB956B3-F436-64FC-5BD2-5C99F7F9E7BF}"/>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373BE0CD-F6B2-7FE9-3A7F-7CCCA0FC8E68}"/>
              </a:ext>
            </a:extLst>
          </p:cNvPr>
          <p:cNvSpPr txBox="1"/>
          <p:nvPr/>
        </p:nvSpPr>
        <p:spPr>
          <a:xfrm>
            <a:off x="1774370" y="3699813"/>
            <a:ext cx="2293134"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9,311</a:t>
            </a:r>
          </a:p>
        </p:txBody>
      </p:sp>
      <p:sp>
        <p:nvSpPr>
          <p:cNvPr id="19" name="TextBox 31">
            <a:extLst>
              <a:ext uri="{FF2B5EF4-FFF2-40B4-BE49-F238E27FC236}">
                <a16:creationId xmlns:a16="http://schemas.microsoft.com/office/drawing/2014/main" id="{111BEC93-A873-C8E1-EC0B-384278D3F6BA}"/>
              </a:ext>
            </a:extLst>
          </p:cNvPr>
          <p:cNvSpPr txBox="1"/>
          <p:nvPr/>
        </p:nvSpPr>
        <p:spPr>
          <a:xfrm>
            <a:off x="4193628" y="2284043"/>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Classes Offered</a:t>
            </a:r>
          </a:p>
        </p:txBody>
      </p:sp>
      <p:grpSp>
        <p:nvGrpSpPr>
          <p:cNvPr id="20" name="Group 13">
            <a:extLst>
              <a:ext uri="{FF2B5EF4-FFF2-40B4-BE49-F238E27FC236}">
                <a16:creationId xmlns:a16="http://schemas.microsoft.com/office/drawing/2014/main" id="{85C13DF9-9D9D-F091-38C4-E432290915E8}"/>
              </a:ext>
            </a:extLst>
          </p:cNvPr>
          <p:cNvGrpSpPr/>
          <p:nvPr/>
        </p:nvGrpSpPr>
        <p:grpSpPr>
          <a:xfrm>
            <a:off x="1782130" y="5506473"/>
            <a:ext cx="2300892" cy="1125987"/>
            <a:chOff x="0" y="0"/>
            <a:chExt cx="4232441" cy="1967420"/>
          </a:xfrm>
          <a:solidFill>
            <a:srgbClr val="00A19B"/>
          </a:solidFill>
        </p:grpSpPr>
        <p:sp>
          <p:nvSpPr>
            <p:cNvPr id="21" name="Freeform 14">
              <a:extLst>
                <a:ext uri="{FF2B5EF4-FFF2-40B4-BE49-F238E27FC236}">
                  <a16:creationId xmlns:a16="http://schemas.microsoft.com/office/drawing/2014/main" id="{EEC9F84E-4EDF-4F63-B851-3C0DCE81B975}"/>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2" name="TextBox 32">
            <a:extLst>
              <a:ext uri="{FF2B5EF4-FFF2-40B4-BE49-F238E27FC236}">
                <a16:creationId xmlns:a16="http://schemas.microsoft.com/office/drawing/2014/main" id="{0FEC9EE6-2E3B-38B8-3A7A-B079A91DC39C}"/>
              </a:ext>
            </a:extLst>
          </p:cNvPr>
          <p:cNvSpPr txBox="1"/>
          <p:nvPr/>
        </p:nvSpPr>
        <p:spPr>
          <a:xfrm>
            <a:off x="1774371" y="5299924"/>
            <a:ext cx="2300892"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191</a:t>
            </a:r>
          </a:p>
        </p:txBody>
      </p:sp>
      <p:sp>
        <p:nvSpPr>
          <p:cNvPr id="23" name="TextBox 34">
            <a:extLst>
              <a:ext uri="{FF2B5EF4-FFF2-40B4-BE49-F238E27FC236}">
                <a16:creationId xmlns:a16="http://schemas.microsoft.com/office/drawing/2014/main" id="{E6839D64-8101-63DE-CA2A-2927E5A0AA36}"/>
              </a:ext>
            </a:extLst>
          </p:cNvPr>
          <p:cNvSpPr txBox="1"/>
          <p:nvPr/>
        </p:nvSpPr>
        <p:spPr>
          <a:xfrm>
            <a:off x="4261251" y="4571447"/>
            <a:ext cx="689526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1475 more than 2024</a:t>
            </a:r>
          </a:p>
        </p:txBody>
      </p:sp>
      <p:sp>
        <p:nvSpPr>
          <p:cNvPr id="24" name="TextBox 31">
            <a:extLst>
              <a:ext uri="{FF2B5EF4-FFF2-40B4-BE49-F238E27FC236}">
                <a16:creationId xmlns:a16="http://schemas.microsoft.com/office/drawing/2014/main" id="{8CB9D761-BCE0-FF05-040B-C1328A2273EF}"/>
              </a:ext>
            </a:extLst>
          </p:cNvPr>
          <p:cNvSpPr txBox="1"/>
          <p:nvPr/>
        </p:nvSpPr>
        <p:spPr>
          <a:xfrm>
            <a:off x="4228755" y="3759405"/>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Enrollments</a:t>
            </a:r>
          </a:p>
        </p:txBody>
      </p:sp>
      <p:sp>
        <p:nvSpPr>
          <p:cNvPr id="25" name="TextBox 34">
            <a:extLst>
              <a:ext uri="{FF2B5EF4-FFF2-40B4-BE49-F238E27FC236}">
                <a16:creationId xmlns:a16="http://schemas.microsoft.com/office/drawing/2014/main" id="{1F2C79BD-4DB2-CFC6-855C-FA4443216517}"/>
              </a:ext>
            </a:extLst>
          </p:cNvPr>
          <p:cNvSpPr txBox="1"/>
          <p:nvPr/>
        </p:nvSpPr>
        <p:spPr>
          <a:xfrm>
            <a:off x="4222045" y="6111966"/>
            <a:ext cx="689526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8 more than 2024</a:t>
            </a:r>
          </a:p>
        </p:txBody>
      </p:sp>
      <p:sp>
        <p:nvSpPr>
          <p:cNvPr id="26" name="TextBox 31">
            <a:extLst>
              <a:ext uri="{FF2B5EF4-FFF2-40B4-BE49-F238E27FC236}">
                <a16:creationId xmlns:a16="http://schemas.microsoft.com/office/drawing/2014/main" id="{53ACB2EB-4E81-D2B8-9A1A-814023AA55CB}"/>
              </a:ext>
            </a:extLst>
          </p:cNvPr>
          <p:cNvSpPr txBox="1"/>
          <p:nvPr/>
        </p:nvSpPr>
        <p:spPr>
          <a:xfrm>
            <a:off x="4189549" y="5299924"/>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Full Courses</a:t>
            </a:r>
          </a:p>
        </p:txBody>
      </p:sp>
      <p:sp>
        <p:nvSpPr>
          <p:cNvPr id="27" name="Rectangle 26">
            <a:extLst>
              <a:ext uri="{FF2B5EF4-FFF2-40B4-BE49-F238E27FC236}">
                <a16:creationId xmlns:a16="http://schemas.microsoft.com/office/drawing/2014/main" id="{F6172104-4DCA-DFCE-52B6-910D9340171C}"/>
              </a:ext>
            </a:extLst>
          </p:cNvPr>
          <p:cNvSpPr/>
          <p:nvPr/>
        </p:nvSpPr>
        <p:spPr>
          <a:xfrm>
            <a:off x="5683624" y="115614"/>
            <a:ext cx="5310197" cy="10040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3F9E296-0E22-E66A-45D5-57FDC1A704A5}"/>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2396691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EE33-3E90-B3DC-691A-C50E6E4667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165B44-E6B0-1F67-31C0-1838D890F60D}"/>
              </a:ext>
            </a:extLst>
          </p:cNvPr>
          <p:cNvSpPr>
            <a:spLocks noGrp="1"/>
          </p:cNvSpPr>
          <p:nvPr>
            <p:ph idx="4294967295"/>
          </p:nvPr>
        </p:nvSpPr>
        <p:spPr>
          <a:xfrm>
            <a:off x="1781053" y="2339069"/>
            <a:ext cx="8629893" cy="3806987"/>
          </a:xfrm>
        </p:spPr>
        <p:txBody>
          <a:bodyPr>
            <a:normAutofit/>
          </a:bodyPr>
          <a:lstStyle/>
          <a:p>
            <a:r>
              <a:rPr lang="en-US" sz="5400" dirty="0">
                <a:solidFill>
                  <a:srgbClr val="00A19B"/>
                </a:solidFill>
                <a:latin typeface="Gadugi" panose="020B0502040204020203" pitchFamily="34" charset="0"/>
                <a:ea typeface="Gadugi" panose="020B0502040204020203" pitchFamily="34" charset="0"/>
              </a:rPr>
              <a:t> 2025 Snapshot of GVR</a:t>
            </a:r>
          </a:p>
          <a:p>
            <a:r>
              <a:rPr lang="en-US" sz="5400" dirty="0">
                <a:solidFill>
                  <a:srgbClr val="A3512B"/>
                </a:solidFill>
                <a:latin typeface="Gadugi" panose="020B0502040204020203" pitchFamily="34" charset="0"/>
                <a:ea typeface="Gadugi" panose="020B0502040204020203" pitchFamily="34" charset="0"/>
              </a:rPr>
              <a:t> 2025 Accomplishments</a:t>
            </a:r>
          </a:p>
          <a:p>
            <a:r>
              <a:rPr lang="en-US" sz="5400" dirty="0">
                <a:solidFill>
                  <a:srgbClr val="426E80"/>
                </a:solidFill>
                <a:latin typeface="Gadugi" panose="020B0502040204020203" pitchFamily="34" charset="0"/>
                <a:ea typeface="Gadugi" panose="020B0502040204020203" pitchFamily="34" charset="0"/>
              </a:rPr>
              <a:t> 2026 Goals and Projects</a:t>
            </a:r>
          </a:p>
        </p:txBody>
      </p:sp>
      <p:sp>
        <p:nvSpPr>
          <p:cNvPr id="8" name="Slide Number Placeholder 5">
            <a:extLst>
              <a:ext uri="{FF2B5EF4-FFF2-40B4-BE49-F238E27FC236}">
                <a16:creationId xmlns:a16="http://schemas.microsoft.com/office/drawing/2014/main" id="{86070765-BCF1-57D4-1B5F-ABA3BEDB29B6}"/>
              </a:ext>
            </a:extLst>
          </p:cNvPr>
          <p:cNvSpPr>
            <a:spLocks noGrp="1"/>
          </p:cNvSpPr>
          <p:nvPr>
            <p:ph type="sldNum" sz="quarter" idx="4294967295"/>
          </p:nvPr>
        </p:nvSpPr>
        <p:spPr>
          <a:xfrm>
            <a:off x="8610600" y="6356350"/>
            <a:ext cx="2743200" cy="365125"/>
          </a:xfrm>
        </p:spPr>
        <p:txBody>
          <a:bodyPr/>
          <a:lstStyle/>
          <a:p>
            <a:fld id="{F040B3E1-F59D-400C-A720-841DDB58F03F}" type="slidenum">
              <a:rPr lang="en-US" smtClean="0"/>
              <a:t>3</a:t>
            </a:fld>
            <a:endParaRPr lang="en-US"/>
          </a:p>
        </p:txBody>
      </p:sp>
      <p:sp>
        <p:nvSpPr>
          <p:cNvPr id="9" name="Rectangle 8">
            <a:extLst>
              <a:ext uri="{FF2B5EF4-FFF2-40B4-BE49-F238E27FC236}">
                <a16:creationId xmlns:a16="http://schemas.microsoft.com/office/drawing/2014/main" id="{1E7F25B3-131F-040E-8265-9FB2FB609C42}"/>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01D172-1E87-8C44-1474-E12B16FD45DC}"/>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AAD6F5-B01F-C478-7B20-8130C653D51C}"/>
              </a:ext>
            </a:extLst>
          </p:cNvPr>
          <p:cNvSpPr/>
          <p:nvPr/>
        </p:nvSpPr>
        <p:spPr>
          <a:xfrm>
            <a:off x="7329487" y="235268"/>
            <a:ext cx="3637597" cy="640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5EF7E-EC8E-DDE7-53FB-2088DF7D5FF1}"/>
              </a:ext>
            </a:extLst>
          </p:cNvPr>
          <p:cNvSpPr>
            <a:spLocks noGrp="1"/>
          </p:cNvSpPr>
          <p:nvPr>
            <p:ph type="title" idx="4294967295"/>
          </p:nvPr>
        </p:nvSpPr>
        <p:spPr>
          <a:xfrm>
            <a:off x="838200" y="711944"/>
            <a:ext cx="10515600" cy="1325563"/>
          </a:xfrm>
        </p:spPr>
        <p:txBody>
          <a:bodyPr>
            <a:normAutofit/>
          </a:bodyPr>
          <a:lstStyle/>
          <a:p>
            <a:pPr algn="ctr"/>
            <a:r>
              <a:rPr lang="en-US" sz="6600" b="1" dirty="0">
                <a:latin typeface="Gadugi" panose="020B0502040204020203" pitchFamily="34" charset="0"/>
                <a:ea typeface="Gadugi" panose="020B0502040204020203" pitchFamily="34" charset="0"/>
              </a:rPr>
              <a:t>2025 Year In Review</a:t>
            </a:r>
          </a:p>
        </p:txBody>
      </p:sp>
    </p:spTree>
    <p:extLst>
      <p:ext uri="{BB962C8B-B14F-4D97-AF65-F5344CB8AC3E}">
        <p14:creationId xmlns:p14="http://schemas.microsoft.com/office/powerpoint/2010/main" val="2444771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755D09-A51C-D76D-C6E3-DE0FEEA68FAF}"/>
              </a:ext>
            </a:extLst>
          </p:cNvPr>
          <p:cNvSpPr txBox="1"/>
          <p:nvPr/>
        </p:nvSpPr>
        <p:spPr>
          <a:xfrm>
            <a:off x="1428917" y="1073275"/>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Fitness</a:t>
            </a:r>
          </a:p>
        </p:txBody>
      </p:sp>
      <p:grpSp>
        <p:nvGrpSpPr>
          <p:cNvPr id="3" name="Group 2">
            <a:extLst>
              <a:ext uri="{FF2B5EF4-FFF2-40B4-BE49-F238E27FC236}">
                <a16:creationId xmlns:a16="http://schemas.microsoft.com/office/drawing/2014/main" id="{AA4CFA7C-5167-A2BD-0BBD-D0BA099F5F89}"/>
              </a:ext>
            </a:extLst>
          </p:cNvPr>
          <p:cNvGrpSpPr/>
          <p:nvPr/>
        </p:nvGrpSpPr>
        <p:grpSpPr>
          <a:xfrm>
            <a:off x="2220080" y="2418294"/>
            <a:ext cx="2930872" cy="1125987"/>
            <a:chOff x="0" y="0"/>
            <a:chExt cx="4232441" cy="1967420"/>
          </a:xfrm>
          <a:solidFill>
            <a:srgbClr val="00A19B"/>
          </a:solidFill>
        </p:grpSpPr>
        <p:sp>
          <p:nvSpPr>
            <p:cNvPr id="4" name="Freeform 14">
              <a:extLst>
                <a:ext uri="{FF2B5EF4-FFF2-40B4-BE49-F238E27FC236}">
                  <a16:creationId xmlns:a16="http://schemas.microsoft.com/office/drawing/2014/main" id="{64D74ACE-499F-8C90-C91E-D68A06C86D0F}"/>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75A23665-4DDC-4D07-593D-588771EBE1BA}"/>
              </a:ext>
            </a:extLst>
          </p:cNvPr>
          <p:cNvSpPr txBox="1"/>
          <p:nvPr/>
        </p:nvSpPr>
        <p:spPr>
          <a:xfrm>
            <a:off x="2135690" y="2211745"/>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6</a:t>
            </a:r>
          </a:p>
        </p:txBody>
      </p:sp>
      <p:sp>
        <p:nvSpPr>
          <p:cNvPr id="6" name="TextBox 5">
            <a:extLst>
              <a:ext uri="{FF2B5EF4-FFF2-40B4-BE49-F238E27FC236}">
                <a16:creationId xmlns:a16="http://schemas.microsoft.com/office/drawing/2014/main" id="{2CBBE9E2-EE27-CDD9-0936-630D1435DAB1}"/>
              </a:ext>
            </a:extLst>
          </p:cNvPr>
          <p:cNvSpPr txBox="1"/>
          <p:nvPr/>
        </p:nvSpPr>
        <p:spPr>
          <a:xfrm>
            <a:off x="5319731" y="4167146"/>
            <a:ext cx="5766131" cy="1569660"/>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Pieces of Large</a:t>
            </a:r>
          </a:p>
          <a:p>
            <a:r>
              <a:rPr lang="en-US" sz="4800" dirty="0">
                <a:latin typeface="Gadugi" panose="020B0502040204020203" pitchFamily="34" charset="0"/>
                <a:ea typeface="Gadugi" panose="020B0502040204020203" pitchFamily="34" charset="0"/>
              </a:rPr>
              <a:t>   Fitness Equipment</a:t>
            </a:r>
          </a:p>
        </p:txBody>
      </p:sp>
      <p:grpSp>
        <p:nvGrpSpPr>
          <p:cNvPr id="7" name="Group 13">
            <a:extLst>
              <a:ext uri="{FF2B5EF4-FFF2-40B4-BE49-F238E27FC236}">
                <a16:creationId xmlns:a16="http://schemas.microsoft.com/office/drawing/2014/main" id="{40968A35-2152-306E-2129-EF25C83E3FED}"/>
              </a:ext>
            </a:extLst>
          </p:cNvPr>
          <p:cNvGrpSpPr/>
          <p:nvPr/>
        </p:nvGrpSpPr>
        <p:grpSpPr>
          <a:xfrm>
            <a:off x="2220080" y="4167146"/>
            <a:ext cx="2930872" cy="1125987"/>
            <a:chOff x="0" y="0"/>
            <a:chExt cx="4232441" cy="1967420"/>
          </a:xfrm>
          <a:solidFill>
            <a:srgbClr val="00A19B"/>
          </a:solidFill>
        </p:grpSpPr>
        <p:sp>
          <p:nvSpPr>
            <p:cNvPr id="8" name="Freeform 14">
              <a:extLst>
                <a:ext uri="{FF2B5EF4-FFF2-40B4-BE49-F238E27FC236}">
                  <a16:creationId xmlns:a16="http://schemas.microsoft.com/office/drawing/2014/main" id="{21CAF98B-92FF-B722-B969-03B212A732A0}"/>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D8AD0E03-B64A-E7ED-DA7F-C0AC02920E2E}"/>
              </a:ext>
            </a:extLst>
          </p:cNvPr>
          <p:cNvSpPr txBox="1"/>
          <p:nvPr/>
        </p:nvSpPr>
        <p:spPr>
          <a:xfrm>
            <a:off x="2135690" y="3960597"/>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230</a:t>
            </a:r>
          </a:p>
        </p:txBody>
      </p:sp>
      <p:sp>
        <p:nvSpPr>
          <p:cNvPr id="10" name="TextBox 31">
            <a:extLst>
              <a:ext uri="{FF2B5EF4-FFF2-40B4-BE49-F238E27FC236}">
                <a16:creationId xmlns:a16="http://schemas.microsoft.com/office/drawing/2014/main" id="{ABE22425-077A-AE11-02B6-075C9911429B}"/>
              </a:ext>
            </a:extLst>
          </p:cNvPr>
          <p:cNvSpPr txBox="1"/>
          <p:nvPr/>
        </p:nvSpPr>
        <p:spPr>
          <a:xfrm>
            <a:off x="5319731" y="2546104"/>
            <a:ext cx="5753082"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Fitness Centers</a:t>
            </a:r>
          </a:p>
        </p:txBody>
      </p:sp>
      <p:sp>
        <p:nvSpPr>
          <p:cNvPr id="11" name="Rectangle 10">
            <a:extLst>
              <a:ext uri="{FF2B5EF4-FFF2-40B4-BE49-F238E27FC236}">
                <a16:creationId xmlns:a16="http://schemas.microsoft.com/office/drawing/2014/main" id="{BCE8B7DC-2E99-AB06-65F6-8E3D785C2B0B}"/>
              </a:ext>
            </a:extLst>
          </p:cNvPr>
          <p:cNvSpPr/>
          <p:nvPr/>
        </p:nvSpPr>
        <p:spPr>
          <a:xfrm>
            <a:off x="5943600" y="257175"/>
            <a:ext cx="5129213" cy="707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90DE6A-4D64-7328-0F41-CD164509572D}"/>
              </a:ext>
            </a:extLst>
          </p:cNvPr>
          <p:cNvSpPr txBox="1"/>
          <p:nvPr/>
        </p:nvSpPr>
        <p:spPr>
          <a:xfrm>
            <a:off x="5943600" y="242582"/>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984450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E0417-995F-7AA7-AE0C-9483FE8E4D41}"/>
              </a:ext>
            </a:extLst>
          </p:cNvPr>
          <p:cNvSpPr/>
          <p:nvPr/>
        </p:nvSpPr>
        <p:spPr>
          <a:xfrm>
            <a:off x="3426372" y="178676"/>
            <a:ext cx="7588469" cy="11666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E73C92-8A36-2E07-83B9-BDDF669D91D4}"/>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377E6D-8401-F6F7-7779-8B96057A1F3E}"/>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E66D98E-65A3-3C90-2FEA-36484BD87ADA}"/>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F8F46D-4CD4-AE01-8CBD-49BC8D52A0BA}"/>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95FC3D-6695-2C76-6914-980F0079B77F}"/>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BEF55B-3206-B675-DD2E-9E7EDFE99230}"/>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D274B1-4389-15CD-9F28-31B63F40B4C5}"/>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386FC8-2CD5-44BA-834F-85116CE3B645}"/>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grpSp>
        <p:nvGrpSpPr>
          <p:cNvPr id="12" name="Group 11">
            <a:extLst>
              <a:ext uri="{FF2B5EF4-FFF2-40B4-BE49-F238E27FC236}">
                <a16:creationId xmlns:a16="http://schemas.microsoft.com/office/drawing/2014/main" id="{B9E97B3F-1CA2-F29E-5644-41D7B0B36BB2}"/>
              </a:ext>
            </a:extLst>
          </p:cNvPr>
          <p:cNvGrpSpPr/>
          <p:nvPr/>
        </p:nvGrpSpPr>
        <p:grpSpPr>
          <a:xfrm>
            <a:off x="2157413" y="1738939"/>
            <a:ext cx="1324303" cy="1125987"/>
            <a:chOff x="0" y="0"/>
            <a:chExt cx="4232441" cy="1967420"/>
          </a:xfrm>
          <a:solidFill>
            <a:srgbClr val="00A19B"/>
          </a:solidFill>
        </p:grpSpPr>
        <p:sp>
          <p:nvSpPr>
            <p:cNvPr id="13" name="Freeform 14">
              <a:extLst>
                <a:ext uri="{FF2B5EF4-FFF2-40B4-BE49-F238E27FC236}">
                  <a16:creationId xmlns:a16="http://schemas.microsoft.com/office/drawing/2014/main" id="{054B524A-4EFE-EFB9-A9D1-BABF4B72105D}"/>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4" name="TextBox 32">
            <a:extLst>
              <a:ext uri="{FF2B5EF4-FFF2-40B4-BE49-F238E27FC236}">
                <a16:creationId xmlns:a16="http://schemas.microsoft.com/office/drawing/2014/main" id="{B2474740-A09B-A659-3DB2-761A883511E2}"/>
              </a:ext>
            </a:extLst>
          </p:cNvPr>
          <p:cNvSpPr txBox="1"/>
          <p:nvPr/>
        </p:nvSpPr>
        <p:spPr>
          <a:xfrm>
            <a:off x="2157414" y="1532390"/>
            <a:ext cx="1316544"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14</a:t>
            </a:r>
          </a:p>
        </p:txBody>
      </p:sp>
      <p:sp>
        <p:nvSpPr>
          <p:cNvPr id="15" name="TextBox 34">
            <a:extLst>
              <a:ext uri="{FF2B5EF4-FFF2-40B4-BE49-F238E27FC236}">
                <a16:creationId xmlns:a16="http://schemas.microsoft.com/office/drawing/2014/main" id="{2939645E-1775-2E80-DB1C-27FCEC3FC7FA}"/>
              </a:ext>
            </a:extLst>
          </p:cNvPr>
          <p:cNvSpPr txBox="1"/>
          <p:nvPr/>
        </p:nvSpPr>
        <p:spPr>
          <a:xfrm>
            <a:off x="3640337" y="2539537"/>
            <a:ext cx="689526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Four more than 2024</a:t>
            </a:r>
          </a:p>
        </p:txBody>
      </p:sp>
      <p:grpSp>
        <p:nvGrpSpPr>
          <p:cNvPr id="16" name="Group 13">
            <a:extLst>
              <a:ext uri="{FF2B5EF4-FFF2-40B4-BE49-F238E27FC236}">
                <a16:creationId xmlns:a16="http://schemas.microsoft.com/office/drawing/2014/main" id="{FAE35FD8-F898-FDF0-C6BD-6F2F82F545C6}"/>
              </a:ext>
            </a:extLst>
          </p:cNvPr>
          <p:cNvGrpSpPr/>
          <p:nvPr/>
        </p:nvGrpSpPr>
        <p:grpSpPr>
          <a:xfrm>
            <a:off x="2157412" y="3349814"/>
            <a:ext cx="1332063" cy="1125987"/>
            <a:chOff x="0" y="0"/>
            <a:chExt cx="4232441" cy="1967420"/>
          </a:xfrm>
          <a:solidFill>
            <a:srgbClr val="00A19B"/>
          </a:solidFill>
        </p:grpSpPr>
        <p:sp>
          <p:nvSpPr>
            <p:cNvPr id="17" name="Freeform 14">
              <a:extLst>
                <a:ext uri="{FF2B5EF4-FFF2-40B4-BE49-F238E27FC236}">
                  <a16:creationId xmlns:a16="http://schemas.microsoft.com/office/drawing/2014/main" id="{FDE8D76F-5174-1CB0-8607-F95D98F9492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C2E0FE8B-37A8-D692-3EAF-8C7266350AE6}"/>
              </a:ext>
            </a:extLst>
          </p:cNvPr>
          <p:cNvSpPr txBox="1"/>
          <p:nvPr/>
        </p:nvSpPr>
        <p:spPr>
          <a:xfrm>
            <a:off x="2157413" y="3143265"/>
            <a:ext cx="1324303" cy="1259255"/>
          </a:xfrm>
          <a:prstGeom prst="rect">
            <a:avLst/>
          </a:prstGeom>
        </p:spPr>
        <p:txBody>
          <a:bodyPr wrap="square" lIns="0" tIns="0" rIns="0" bIns="0" rtlCol="0" anchor="t">
            <a:spAutoFit/>
          </a:bodyPr>
          <a:lstStyle/>
          <a:p>
            <a:pPr algn="ctr">
              <a:lnSpc>
                <a:spcPts val="11059"/>
              </a:lnSpc>
            </a:pPr>
            <a:r>
              <a:rPr lang="en-US" sz="6300" dirty="0">
                <a:solidFill>
                  <a:schemeClr val="bg1"/>
                </a:solidFill>
                <a:latin typeface="Gadugi" panose="020B0502040204020203" pitchFamily="34" charset="0"/>
                <a:ea typeface="Gadugi" panose="020B0502040204020203" pitchFamily="34" charset="0"/>
              </a:rPr>
              <a:t>3-4</a:t>
            </a:r>
          </a:p>
        </p:txBody>
      </p:sp>
      <p:sp>
        <p:nvSpPr>
          <p:cNvPr id="19" name="TextBox 31">
            <a:extLst>
              <a:ext uri="{FF2B5EF4-FFF2-40B4-BE49-F238E27FC236}">
                <a16:creationId xmlns:a16="http://schemas.microsoft.com/office/drawing/2014/main" id="{41B4E8C1-8A5F-8C66-3429-2099EB77849E}"/>
              </a:ext>
            </a:extLst>
          </p:cNvPr>
          <p:cNvSpPr txBox="1"/>
          <p:nvPr/>
        </p:nvSpPr>
        <p:spPr>
          <a:xfrm>
            <a:off x="3607841" y="1727495"/>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Personal Trainers</a:t>
            </a:r>
          </a:p>
        </p:txBody>
      </p:sp>
      <p:grpSp>
        <p:nvGrpSpPr>
          <p:cNvPr id="20" name="Group 13">
            <a:extLst>
              <a:ext uri="{FF2B5EF4-FFF2-40B4-BE49-F238E27FC236}">
                <a16:creationId xmlns:a16="http://schemas.microsoft.com/office/drawing/2014/main" id="{6BA07EE6-32FE-5BF7-10F1-A73944D3A684}"/>
              </a:ext>
            </a:extLst>
          </p:cNvPr>
          <p:cNvGrpSpPr/>
          <p:nvPr/>
        </p:nvGrpSpPr>
        <p:grpSpPr>
          <a:xfrm>
            <a:off x="2165171" y="4949925"/>
            <a:ext cx="1332063" cy="1125987"/>
            <a:chOff x="0" y="0"/>
            <a:chExt cx="4232441" cy="1967420"/>
          </a:xfrm>
          <a:solidFill>
            <a:srgbClr val="00A19B"/>
          </a:solidFill>
        </p:grpSpPr>
        <p:sp>
          <p:nvSpPr>
            <p:cNvPr id="21" name="Freeform 14">
              <a:extLst>
                <a:ext uri="{FF2B5EF4-FFF2-40B4-BE49-F238E27FC236}">
                  <a16:creationId xmlns:a16="http://schemas.microsoft.com/office/drawing/2014/main" id="{AC1A758F-B253-9FEE-E659-24021156FB9B}"/>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2" name="TextBox 32">
            <a:extLst>
              <a:ext uri="{FF2B5EF4-FFF2-40B4-BE49-F238E27FC236}">
                <a16:creationId xmlns:a16="http://schemas.microsoft.com/office/drawing/2014/main" id="{28037C71-F237-7054-D6E6-47C7037A837E}"/>
              </a:ext>
            </a:extLst>
          </p:cNvPr>
          <p:cNvSpPr txBox="1"/>
          <p:nvPr/>
        </p:nvSpPr>
        <p:spPr>
          <a:xfrm>
            <a:off x="2165172" y="4743376"/>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15</a:t>
            </a:r>
          </a:p>
        </p:txBody>
      </p:sp>
      <p:sp>
        <p:nvSpPr>
          <p:cNvPr id="24" name="TextBox 31">
            <a:extLst>
              <a:ext uri="{FF2B5EF4-FFF2-40B4-BE49-F238E27FC236}">
                <a16:creationId xmlns:a16="http://schemas.microsoft.com/office/drawing/2014/main" id="{8B89BF57-C757-3A0F-BE6D-EFF6CB4BDF5F}"/>
              </a:ext>
            </a:extLst>
          </p:cNvPr>
          <p:cNvSpPr txBox="1"/>
          <p:nvPr/>
        </p:nvSpPr>
        <p:spPr>
          <a:xfrm>
            <a:off x="3697013" y="3353895"/>
            <a:ext cx="7031099" cy="1231106"/>
          </a:xfrm>
          <a:prstGeom prst="rect">
            <a:avLst/>
          </a:prstGeom>
        </p:spPr>
        <p:txBody>
          <a:bodyPr wrap="square" lIns="0" tIns="0" rIns="0" bIns="0" rtlCol="0" anchor="t">
            <a:spAutoFit/>
          </a:bodyPr>
          <a:lstStyle/>
          <a:p>
            <a:r>
              <a:rPr lang="en-US" sz="4800" dirty="0">
                <a:latin typeface="Gadugi" panose="020B0502040204020203" pitchFamily="34" charset="0"/>
                <a:ea typeface="Gadugi" panose="020B0502040204020203" pitchFamily="34" charset="0"/>
              </a:rPr>
              <a:t>Response Time in Days</a:t>
            </a:r>
          </a:p>
          <a:p>
            <a:r>
              <a:rPr lang="en-US" sz="3200" dirty="0">
                <a:latin typeface="Gadugi" panose="020B0502040204020203" pitchFamily="34" charset="0"/>
                <a:ea typeface="Gadugi" panose="020B0502040204020203" pitchFamily="34" charset="0"/>
              </a:rPr>
              <a:t>              (equipment repair)</a:t>
            </a:r>
          </a:p>
        </p:txBody>
      </p:sp>
      <p:sp>
        <p:nvSpPr>
          <p:cNvPr id="25" name="TextBox 34">
            <a:extLst>
              <a:ext uri="{FF2B5EF4-FFF2-40B4-BE49-F238E27FC236}">
                <a16:creationId xmlns:a16="http://schemas.microsoft.com/office/drawing/2014/main" id="{DDD96E1A-400E-529C-5640-B261E3D5AF30}"/>
              </a:ext>
            </a:extLst>
          </p:cNvPr>
          <p:cNvSpPr txBox="1"/>
          <p:nvPr/>
        </p:nvSpPr>
        <p:spPr>
          <a:xfrm>
            <a:off x="3636258" y="5555418"/>
            <a:ext cx="689526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Four more than 2024</a:t>
            </a:r>
          </a:p>
        </p:txBody>
      </p:sp>
      <p:sp>
        <p:nvSpPr>
          <p:cNvPr id="26" name="TextBox 31">
            <a:extLst>
              <a:ext uri="{FF2B5EF4-FFF2-40B4-BE49-F238E27FC236}">
                <a16:creationId xmlns:a16="http://schemas.microsoft.com/office/drawing/2014/main" id="{B6571448-03AA-4568-E692-75F3F4EA7C4E}"/>
              </a:ext>
            </a:extLst>
          </p:cNvPr>
          <p:cNvSpPr txBox="1"/>
          <p:nvPr/>
        </p:nvSpPr>
        <p:spPr>
          <a:xfrm>
            <a:off x="3603762" y="4743376"/>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Fitness Offerings</a:t>
            </a:r>
          </a:p>
        </p:txBody>
      </p:sp>
      <p:sp>
        <p:nvSpPr>
          <p:cNvPr id="27" name="Rectangle 26">
            <a:extLst>
              <a:ext uri="{FF2B5EF4-FFF2-40B4-BE49-F238E27FC236}">
                <a16:creationId xmlns:a16="http://schemas.microsoft.com/office/drawing/2014/main" id="{B5E52CB3-8E92-87DA-6422-30C27E87CD97}"/>
              </a:ext>
            </a:extLst>
          </p:cNvPr>
          <p:cNvSpPr/>
          <p:nvPr/>
        </p:nvSpPr>
        <p:spPr>
          <a:xfrm>
            <a:off x="5450541" y="115614"/>
            <a:ext cx="5705976" cy="1216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26F1253-FCBE-6DEC-F967-A573361D15A7}"/>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2760205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9133-6414-FF92-213A-63FDDD2827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1C3CA9-CEFB-DE9B-B7A4-6DD36B4ACB6E}"/>
              </a:ext>
            </a:extLst>
          </p:cNvPr>
          <p:cNvSpPr/>
          <p:nvPr/>
        </p:nvSpPr>
        <p:spPr>
          <a:xfrm>
            <a:off x="3426372" y="178676"/>
            <a:ext cx="7588469" cy="11666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4D15A21-B284-CE08-6C76-94EC2322B5A9}"/>
              </a:ext>
            </a:extLst>
          </p:cNvPr>
          <p:cNvSpPr/>
          <p:nvPr/>
        </p:nvSpPr>
        <p:spPr>
          <a:xfrm>
            <a:off x="3415862" y="115614"/>
            <a:ext cx="7577959" cy="14083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4DA8E12-62BE-28AB-986A-C457E27C74B3}"/>
              </a:ext>
            </a:extLst>
          </p:cNvPr>
          <p:cNvSpPr/>
          <p:nvPr/>
        </p:nvSpPr>
        <p:spPr>
          <a:xfrm>
            <a:off x="3359020" y="0"/>
            <a:ext cx="7707086" cy="14089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F2B956-FBE9-D504-3B5C-33A5E8BE7A72}"/>
              </a:ext>
            </a:extLst>
          </p:cNvPr>
          <p:cNvSpPr/>
          <p:nvPr/>
        </p:nvSpPr>
        <p:spPr>
          <a:xfrm>
            <a:off x="3359020" y="74645"/>
            <a:ext cx="7669764" cy="10356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8F10EB-4D8D-6ECA-C0E1-A8B69205AD92}"/>
              </a:ext>
            </a:extLst>
          </p:cNvPr>
          <p:cNvSpPr/>
          <p:nvPr/>
        </p:nvSpPr>
        <p:spPr>
          <a:xfrm>
            <a:off x="3200400" y="0"/>
            <a:ext cx="7920990" cy="11772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89C42B-AC07-25FF-7B31-4C023DC8C9D9}"/>
              </a:ext>
            </a:extLst>
          </p:cNvPr>
          <p:cNvSpPr/>
          <p:nvPr/>
        </p:nvSpPr>
        <p:spPr>
          <a:xfrm>
            <a:off x="3303270" y="0"/>
            <a:ext cx="7738110" cy="12687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E8C462-7E3F-C2C7-736D-624F2B898F0A}"/>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B9FDA0-DCBA-5660-C013-6E16388D7A61}"/>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D2394CE-1F54-8B87-450F-A1ED27DA9F4A}"/>
              </a:ext>
            </a:extLst>
          </p:cNvPr>
          <p:cNvSpPr txBox="1"/>
          <p:nvPr/>
        </p:nvSpPr>
        <p:spPr>
          <a:xfrm>
            <a:off x="6097380" y="259237"/>
            <a:ext cx="6097904" cy="707886"/>
          </a:xfrm>
          <a:prstGeom prst="rect">
            <a:avLst/>
          </a:prstGeom>
          <a:noFill/>
        </p:spPr>
        <p:txBody>
          <a:bodyPr wrap="square">
            <a:spAutoFit/>
          </a:bodyPr>
          <a:lstStyle/>
          <a:p>
            <a:r>
              <a:rPr lang="en-US" sz="4000" dirty="0">
                <a:solidFill>
                  <a:srgbClr val="5C5B50"/>
                </a:solidFill>
                <a:latin typeface="Gadugi" panose="020B0502040204020203" pitchFamily="34" charset="0"/>
                <a:ea typeface="Gadugi" panose="020B0502040204020203" pitchFamily="34" charset="0"/>
              </a:rPr>
              <a:t>GVR by the Numbers</a:t>
            </a:r>
            <a:endParaRPr lang="en-US" sz="4000" dirty="0"/>
          </a:p>
        </p:txBody>
      </p:sp>
      <p:grpSp>
        <p:nvGrpSpPr>
          <p:cNvPr id="12" name="Group 11">
            <a:extLst>
              <a:ext uri="{FF2B5EF4-FFF2-40B4-BE49-F238E27FC236}">
                <a16:creationId xmlns:a16="http://schemas.microsoft.com/office/drawing/2014/main" id="{6F0B23D3-18F3-859A-4CEE-B5055307615F}"/>
              </a:ext>
            </a:extLst>
          </p:cNvPr>
          <p:cNvGrpSpPr/>
          <p:nvPr/>
        </p:nvGrpSpPr>
        <p:grpSpPr>
          <a:xfrm>
            <a:off x="1858919" y="2454235"/>
            <a:ext cx="1324303" cy="1125987"/>
            <a:chOff x="0" y="0"/>
            <a:chExt cx="4232441" cy="1967420"/>
          </a:xfrm>
          <a:solidFill>
            <a:srgbClr val="00A19B"/>
          </a:solidFill>
        </p:grpSpPr>
        <p:sp>
          <p:nvSpPr>
            <p:cNvPr id="13" name="Freeform 14">
              <a:extLst>
                <a:ext uri="{FF2B5EF4-FFF2-40B4-BE49-F238E27FC236}">
                  <a16:creationId xmlns:a16="http://schemas.microsoft.com/office/drawing/2014/main" id="{EA2BC00D-7236-7AD6-DAFC-120DE544CFEB}"/>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4" name="TextBox 32">
            <a:extLst>
              <a:ext uri="{FF2B5EF4-FFF2-40B4-BE49-F238E27FC236}">
                <a16:creationId xmlns:a16="http://schemas.microsoft.com/office/drawing/2014/main" id="{2845F73F-73FF-9A42-6674-5E67EF938CBC}"/>
              </a:ext>
            </a:extLst>
          </p:cNvPr>
          <p:cNvSpPr txBox="1"/>
          <p:nvPr/>
        </p:nvSpPr>
        <p:spPr>
          <a:xfrm>
            <a:off x="1858920" y="2247686"/>
            <a:ext cx="1316544"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2</a:t>
            </a:r>
          </a:p>
        </p:txBody>
      </p:sp>
      <p:grpSp>
        <p:nvGrpSpPr>
          <p:cNvPr id="16" name="Group 13">
            <a:extLst>
              <a:ext uri="{FF2B5EF4-FFF2-40B4-BE49-F238E27FC236}">
                <a16:creationId xmlns:a16="http://schemas.microsoft.com/office/drawing/2014/main" id="{FC2F1165-4B1A-49BF-2BCE-595378131F90}"/>
              </a:ext>
            </a:extLst>
          </p:cNvPr>
          <p:cNvGrpSpPr/>
          <p:nvPr/>
        </p:nvGrpSpPr>
        <p:grpSpPr>
          <a:xfrm>
            <a:off x="1858918" y="4065110"/>
            <a:ext cx="1332063" cy="1125987"/>
            <a:chOff x="0" y="0"/>
            <a:chExt cx="4232441" cy="1967420"/>
          </a:xfrm>
          <a:solidFill>
            <a:srgbClr val="00A19B"/>
          </a:solidFill>
        </p:grpSpPr>
        <p:sp>
          <p:nvSpPr>
            <p:cNvPr id="17" name="Freeform 14">
              <a:extLst>
                <a:ext uri="{FF2B5EF4-FFF2-40B4-BE49-F238E27FC236}">
                  <a16:creationId xmlns:a16="http://schemas.microsoft.com/office/drawing/2014/main" id="{ADA0C521-B8B8-6313-F4CD-C1C9F0AE16B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8" name="TextBox 32">
            <a:extLst>
              <a:ext uri="{FF2B5EF4-FFF2-40B4-BE49-F238E27FC236}">
                <a16:creationId xmlns:a16="http://schemas.microsoft.com/office/drawing/2014/main" id="{6060BB82-6D5C-97FA-714E-28222D147FA3}"/>
              </a:ext>
            </a:extLst>
          </p:cNvPr>
          <p:cNvSpPr txBox="1"/>
          <p:nvPr/>
        </p:nvSpPr>
        <p:spPr>
          <a:xfrm>
            <a:off x="1858919" y="3858561"/>
            <a:ext cx="1324303"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35</a:t>
            </a:r>
          </a:p>
        </p:txBody>
      </p:sp>
      <p:sp>
        <p:nvSpPr>
          <p:cNvPr id="19" name="TextBox 31">
            <a:extLst>
              <a:ext uri="{FF2B5EF4-FFF2-40B4-BE49-F238E27FC236}">
                <a16:creationId xmlns:a16="http://schemas.microsoft.com/office/drawing/2014/main" id="{D864B643-37EA-6DDC-02CF-897DAAF5FF92}"/>
              </a:ext>
            </a:extLst>
          </p:cNvPr>
          <p:cNvSpPr txBox="1"/>
          <p:nvPr/>
        </p:nvSpPr>
        <p:spPr>
          <a:xfrm>
            <a:off x="3309347" y="2442791"/>
            <a:ext cx="7031099"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RMTs</a:t>
            </a:r>
          </a:p>
        </p:txBody>
      </p:sp>
      <p:sp>
        <p:nvSpPr>
          <p:cNvPr id="24" name="TextBox 31">
            <a:extLst>
              <a:ext uri="{FF2B5EF4-FFF2-40B4-BE49-F238E27FC236}">
                <a16:creationId xmlns:a16="http://schemas.microsoft.com/office/drawing/2014/main" id="{3A54BF35-39C2-E5D6-39E0-888F539C40AF}"/>
              </a:ext>
            </a:extLst>
          </p:cNvPr>
          <p:cNvSpPr txBox="1"/>
          <p:nvPr/>
        </p:nvSpPr>
        <p:spPr>
          <a:xfrm>
            <a:off x="3415862" y="4258771"/>
            <a:ext cx="5464149" cy="738664"/>
          </a:xfrm>
          <a:prstGeom prst="rect">
            <a:avLst/>
          </a:prstGeom>
        </p:spPr>
        <p:txBody>
          <a:bodyPr wrap="square" lIns="0" tIns="0" rIns="0" bIns="0" rtlCol="0" anchor="t">
            <a:spAutoFit/>
          </a:bodyPr>
          <a:lstStyle/>
          <a:p>
            <a:r>
              <a:rPr lang="en-US" sz="4800" dirty="0">
                <a:latin typeface="Gadugi" panose="020B0502040204020203" pitchFamily="34" charset="0"/>
                <a:ea typeface="Gadugi" panose="020B0502040204020203" pitchFamily="34" charset="0"/>
              </a:rPr>
              <a:t>Members enrolled</a:t>
            </a:r>
            <a:endParaRPr lang="en-US" sz="3200" dirty="0">
              <a:latin typeface="Gadugi" panose="020B0502040204020203" pitchFamily="34" charset="0"/>
              <a:ea typeface="Gadugi" panose="020B0502040204020203" pitchFamily="34" charset="0"/>
            </a:endParaRPr>
          </a:p>
        </p:txBody>
      </p:sp>
      <p:sp>
        <p:nvSpPr>
          <p:cNvPr id="27" name="Rectangle 26">
            <a:extLst>
              <a:ext uri="{FF2B5EF4-FFF2-40B4-BE49-F238E27FC236}">
                <a16:creationId xmlns:a16="http://schemas.microsoft.com/office/drawing/2014/main" id="{9A9B6A70-C8AC-DAA1-ED23-9A43C3FF220B}"/>
              </a:ext>
            </a:extLst>
          </p:cNvPr>
          <p:cNvSpPr/>
          <p:nvPr/>
        </p:nvSpPr>
        <p:spPr>
          <a:xfrm>
            <a:off x="5450541" y="115614"/>
            <a:ext cx="5705976" cy="121617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DA45F94-8D5F-1611-87BC-36FE3CF9757A}"/>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1" name="TextBox 10">
            <a:extLst>
              <a:ext uri="{FF2B5EF4-FFF2-40B4-BE49-F238E27FC236}">
                <a16:creationId xmlns:a16="http://schemas.microsoft.com/office/drawing/2014/main" id="{BC4EB291-253A-34CB-FFEE-9564CD00BD6E}"/>
              </a:ext>
            </a:extLst>
          </p:cNvPr>
          <p:cNvSpPr txBox="1"/>
          <p:nvPr/>
        </p:nvSpPr>
        <p:spPr>
          <a:xfrm>
            <a:off x="1070610" y="915894"/>
            <a:ext cx="10239908" cy="1015663"/>
          </a:xfrm>
          <a:prstGeom prst="rect">
            <a:avLst/>
          </a:prstGeom>
          <a:noFill/>
        </p:spPr>
        <p:txBody>
          <a:bodyPr wrap="square" rtlCol="0">
            <a:spAutoFit/>
          </a:bodyPr>
          <a:lstStyle/>
          <a:p>
            <a:r>
              <a:rPr lang="en-US" sz="6000" b="1" dirty="0">
                <a:latin typeface="Gadugi" panose="020B0502040204020203" pitchFamily="34" charset="0"/>
                <a:ea typeface="Gadugi" panose="020B0502040204020203" pitchFamily="34" charset="0"/>
              </a:rPr>
              <a:t>NEW! Therapeutic Massage </a:t>
            </a:r>
          </a:p>
        </p:txBody>
      </p:sp>
      <p:sp>
        <p:nvSpPr>
          <p:cNvPr id="23" name="TextBox 22">
            <a:extLst>
              <a:ext uri="{FF2B5EF4-FFF2-40B4-BE49-F238E27FC236}">
                <a16:creationId xmlns:a16="http://schemas.microsoft.com/office/drawing/2014/main" id="{825DA639-5550-BE0A-3363-C8CE0EDA8B3E}"/>
              </a:ext>
            </a:extLst>
          </p:cNvPr>
          <p:cNvSpPr txBox="1"/>
          <p:nvPr/>
        </p:nvSpPr>
        <p:spPr>
          <a:xfrm>
            <a:off x="1070610" y="5629096"/>
            <a:ext cx="7882544" cy="830997"/>
          </a:xfrm>
          <a:prstGeom prst="rect">
            <a:avLst/>
          </a:prstGeom>
          <a:noFill/>
        </p:spPr>
        <p:txBody>
          <a:bodyPr wrap="square" rtlCol="0">
            <a:spAutoFit/>
          </a:bodyPr>
          <a:lstStyle/>
          <a:p>
            <a:r>
              <a:rPr lang="en-US" sz="4800" dirty="0">
                <a:latin typeface="Gadugi" panose="020B0502040204020203" pitchFamily="34" charset="0"/>
                <a:ea typeface="Gadugi" panose="020B0502040204020203" pitchFamily="34" charset="0"/>
              </a:rPr>
              <a:t>(Started November 2025)</a:t>
            </a:r>
          </a:p>
        </p:txBody>
      </p:sp>
      <p:pic>
        <p:nvPicPr>
          <p:cNvPr id="32" name="Picture 31">
            <a:extLst>
              <a:ext uri="{FF2B5EF4-FFF2-40B4-BE49-F238E27FC236}">
                <a16:creationId xmlns:a16="http://schemas.microsoft.com/office/drawing/2014/main" id="{1E4520BF-5DC9-6D2E-8814-86FFF384F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74" y="2954071"/>
            <a:ext cx="2708581" cy="3939754"/>
          </a:xfrm>
          <a:prstGeom prst="rect">
            <a:avLst/>
          </a:prstGeom>
        </p:spPr>
      </p:pic>
    </p:spTree>
    <p:extLst>
      <p:ext uri="{BB962C8B-B14F-4D97-AF65-F5344CB8AC3E}">
        <p14:creationId xmlns:p14="http://schemas.microsoft.com/office/powerpoint/2010/main" val="252735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D533-6E87-7AB4-0D3E-F269A3A5AD48}"/>
              </a:ext>
            </a:extLst>
          </p:cNvPr>
          <p:cNvSpPr txBox="1"/>
          <p:nvPr/>
        </p:nvSpPr>
        <p:spPr>
          <a:xfrm>
            <a:off x="998220" y="2151727"/>
            <a:ext cx="10195559" cy="2554545"/>
          </a:xfrm>
          <a:prstGeom prst="rect">
            <a:avLst/>
          </a:prstGeom>
          <a:noFill/>
        </p:spPr>
        <p:txBody>
          <a:bodyPr wrap="square" rtlCol="0">
            <a:spAutoFit/>
          </a:bodyPr>
          <a:lstStyle/>
          <a:p>
            <a:pPr algn="ctr"/>
            <a:r>
              <a:rPr lang="en-US" sz="8000" dirty="0">
                <a:latin typeface="Gadugi" panose="020B0502040204020203" pitchFamily="34" charset="0"/>
                <a:ea typeface="Gadugi" panose="020B0502040204020203" pitchFamily="34" charset="0"/>
              </a:rPr>
              <a:t>2025 Accomplishments</a:t>
            </a:r>
          </a:p>
        </p:txBody>
      </p:sp>
      <p:sp>
        <p:nvSpPr>
          <p:cNvPr id="5" name="Rectangle 4">
            <a:extLst>
              <a:ext uri="{FF2B5EF4-FFF2-40B4-BE49-F238E27FC236}">
                <a16:creationId xmlns:a16="http://schemas.microsoft.com/office/drawing/2014/main" id="{D146C841-1B51-BB57-2604-F501A014A769}"/>
              </a:ext>
            </a:extLst>
          </p:cNvPr>
          <p:cNvSpPr/>
          <p:nvPr/>
        </p:nvSpPr>
        <p:spPr>
          <a:xfrm>
            <a:off x="3143250" y="80010"/>
            <a:ext cx="7898130" cy="1062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940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B936B38-CE36-42D3-84DB-B837F8B4A769}"/>
              </a:ext>
            </a:extLst>
          </p:cNvPr>
          <p:cNvGrpSpPr/>
          <p:nvPr/>
        </p:nvGrpSpPr>
        <p:grpSpPr>
          <a:xfrm>
            <a:off x="2020064" y="3006691"/>
            <a:ext cx="890058" cy="756304"/>
            <a:chOff x="0" y="0"/>
            <a:chExt cx="1996505" cy="1967420"/>
          </a:xfrm>
          <a:solidFill>
            <a:srgbClr val="00A19B"/>
          </a:solidFill>
        </p:grpSpPr>
        <p:sp>
          <p:nvSpPr>
            <p:cNvPr id="5" name="Freeform 5">
              <a:extLst>
                <a:ext uri="{FF2B5EF4-FFF2-40B4-BE49-F238E27FC236}">
                  <a16:creationId xmlns:a16="http://schemas.microsoft.com/office/drawing/2014/main" id="{028099D8-0DFD-392E-E909-8D26842B995C}"/>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0" name="Freeform 10">
            <a:extLst>
              <a:ext uri="{FF2B5EF4-FFF2-40B4-BE49-F238E27FC236}">
                <a16:creationId xmlns:a16="http://schemas.microsoft.com/office/drawing/2014/main" id="{A47F9174-A892-7A6E-6496-18F916919D66}"/>
              </a:ext>
            </a:extLst>
          </p:cNvPr>
          <p:cNvSpPr/>
          <p:nvPr/>
        </p:nvSpPr>
        <p:spPr>
          <a:xfrm>
            <a:off x="2177104" y="2418534"/>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3" name="TextBox 13">
            <a:extLst>
              <a:ext uri="{FF2B5EF4-FFF2-40B4-BE49-F238E27FC236}">
                <a16:creationId xmlns:a16="http://schemas.microsoft.com/office/drawing/2014/main" id="{A3B0E7A1-3494-EBBD-1911-0DE21861793B}"/>
              </a:ext>
            </a:extLst>
          </p:cNvPr>
          <p:cNvSpPr txBox="1"/>
          <p:nvPr/>
        </p:nvSpPr>
        <p:spPr>
          <a:xfrm>
            <a:off x="3976051" y="2970340"/>
            <a:ext cx="6146400" cy="615553"/>
          </a:xfrm>
          <a:prstGeom prst="rect">
            <a:avLst/>
          </a:prstGeom>
        </p:spPr>
        <p:txBody>
          <a:bodyPr wrap="square" lIns="0" tIns="0" rIns="0" bIns="0" rtlCol="0" anchor="t">
            <a:spAutoFit/>
          </a:bodyPr>
          <a:lstStyle/>
          <a:p>
            <a:pPr lvl="0"/>
            <a:r>
              <a:rPr lang="en-US" sz="4000" dirty="0">
                <a:latin typeface="Gadugi" panose="020B0502040204020203" pitchFamily="34" charset="0"/>
                <a:ea typeface="Gadugi" panose="020B0502040204020203" pitchFamily="34" charset="0"/>
              </a:rPr>
              <a:t>Pool: new plaster and deck</a:t>
            </a:r>
          </a:p>
        </p:txBody>
      </p:sp>
      <p:grpSp>
        <p:nvGrpSpPr>
          <p:cNvPr id="22" name="Group 4">
            <a:extLst>
              <a:ext uri="{FF2B5EF4-FFF2-40B4-BE49-F238E27FC236}">
                <a16:creationId xmlns:a16="http://schemas.microsoft.com/office/drawing/2014/main" id="{AF5DE112-5513-AAC2-E7BB-5EDCEF4EAEAC}"/>
              </a:ext>
            </a:extLst>
          </p:cNvPr>
          <p:cNvGrpSpPr/>
          <p:nvPr/>
        </p:nvGrpSpPr>
        <p:grpSpPr>
          <a:xfrm>
            <a:off x="2020064" y="4805414"/>
            <a:ext cx="890058" cy="756304"/>
            <a:chOff x="0" y="0"/>
            <a:chExt cx="1996505" cy="1967420"/>
          </a:xfrm>
          <a:solidFill>
            <a:srgbClr val="00A19B"/>
          </a:solidFill>
        </p:grpSpPr>
        <p:sp>
          <p:nvSpPr>
            <p:cNvPr id="23" name="Freeform 5">
              <a:extLst>
                <a:ext uri="{FF2B5EF4-FFF2-40B4-BE49-F238E27FC236}">
                  <a16:creationId xmlns:a16="http://schemas.microsoft.com/office/drawing/2014/main" id="{24140D1B-B246-E8A3-ECE6-42C583290A8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24" name="Freeform 10">
            <a:extLst>
              <a:ext uri="{FF2B5EF4-FFF2-40B4-BE49-F238E27FC236}">
                <a16:creationId xmlns:a16="http://schemas.microsoft.com/office/drawing/2014/main" id="{132F9548-67A2-29E7-A961-FDA558996312}"/>
              </a:ext>
            </a:extLst>
          </p:cNvPr>
          <p:cNvSpPr/>
          <p:nvPr/>
        </p:nvSpPr>
        <p:spPr>
          <a:xfrm>
            <a:off x="2177104" y="4217257"/>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25" name="TextBox 13">
            <a:extLst>
              <a:ext uri="{FF2B5EF4-FFF2-40B4-BE49-F238E27FC236}">
                <a16:creationId xmlns:a16="http://schemas.microsoft.com/office/drawing/2014/main" id="{658E7F09-9589-04D1-AAA6-3CB6481A25F5}"/>
              </a:ext>
            </a:extLst>
          </p:cNvPr>
          <p:cNvSpPr txBox="1"/>
          <p:nvPr/>
        </p:nvSpPr>
        <p:spPr>
          <a:xfrm>
            <a:off x="3976051" y="4769063"/>
            <a:ext cx="6146400" cy="615553"/>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New garden</a:t>
            </a:r>
          </a:p>
        </p:txBody>
      </p:sp>
      <p:sp>
        <p:nvSpPr>
          <p:cNvPr id="2" name="Rectangle 1">
            <a:extLst>
              <a:ext uri="{FF2B5EF4-FFF2-40B4-BE49-F238E27FC236}">
                <a16:creationId xmlns:a16="http://schemas.microsoft.com/office/drawing/2014/main" id="{14A7759D-83EF-209A-BDF4-F89BCAA0AD62}"/>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38A879-84F8-B2BF-931A-38E2C34D5BBE}"/>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sp>
        <p:nvSpPr>
          <p:cNvPr id="6" name="TextBox 5">
            <a:extLst>
              <a:ext uri="{FF2B5EF4-FFF2-40B4-BE49-F238E27FC236}">
                <a16:creationId xmlns:a16="http://schemas.microsoft.com/office/drawing/2014/main" id="{F03E5ABF-731B-5E29-3BEC-4B123DF9CFC5}"/>
              </a:ext>
            </a:extLst>
          </p:cNvPr>
          <p:cNvSpPr txBox="1"/>
          <p:nvPr/>
        </p:nvSpPr>
        <p:spPr>
          <a:xfrm>
            <a:off x="1428917" y="1073275"/>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Santa Rita Springs Center</a:t>
            </a:r>
          </a:p>
        </p:txBody>
      </p:sp>
    </p:spTree>
    <p:extLst>
      <p:ext uri="{BB962C8B-B14F-4D97-AF65-F5344CB8AC3E}">
        <p14:creationId xmlns:p14="http://schemas.microsoft.com/office/powerpoint/2010/main" val="39488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E467799D-C4F8-1846-8E3C-7A0280C773C3}"/>
              </a:ext>
            </a:extLst>
          </p:cNvPr>
          <p:cNvGrpSpPr/>
          <p:nvPr/>
        </p:nvGrpSpPr>
        <p:grpSpPr>
          <a:xfrm>
            <a:off x="1690311" y="1481781"/>
            <a:ext cx="890058" cy="756304"/>
            <a:chOff x="0" y="0"/>
            <a:chExt cx="1996505" cy="1967420"/>
          </a:xfrm>
          <a:solidFill>
            <a:srgbClr val="00A19B"/>
          </a:solidFill>
        </p:grpSpPr>
        <p:sp>
          <p:nvSpPr>
            <p:cNvPr id="8" name="Freeform 5">
              <a:extLst>
                <a:ext uri="{FF2B5EF4-FFF2-40B4-BE49-F238E27FC236}">
                  <a16:creationId xmlns:a16="http://schemas.microsoft.com/office/drawing/2014/main" id="{B74A292B-CD63-9E55-4A13-0C9E509743B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9" name="Freeform 10">
            <a:extLst>
              <a:ext uri="{FF2B5EF4-FFF2-40B4-BE49-F238E27FC236}">
                <a16:creationId xmlns:a16="http://schemas.microsoft.com/office/drawing/2014/main" id="{D037843A-0A03-6797-212C-9E6D14813295}"/>
              </a:ext>
            </a:extLst>
          </p:cNvPr>
          <p:cNvSpPr/>
          <p:nvPr/>
        </p:nvSpPr>
        <p:spPr>
          <a:xfrm>
            <a:off x="1847351" y="893624"/>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0" name="TextBox 13">
            <a:extLst>
              <a:ext uri="{FF2B5EF4-FFF2-40B4-BE49-F238E27FC236}">
                <a16:creationId xmlns:a16="http://schemas.microsoft.com/office/drawing/2014/main" id="{4759E6D8-4E04-67C4-EE33-0EB64A952075}"/>
              </a:ext>
            </a:extLst>
          </p:cNvPr>
          <p:cNvSpPr txBox="1"/>
          <p:nvPr/>
        </p:nvSpPr>
        <p:spPr>
          <a:xfrm>
            <a:off x="3646298" y="1445430"/>
            <a:ext cx="7243680" cy="1231106"/>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New heating and filtration equipment at West Center pool</a:t>
            </a:r>
          </a:p>
        </p:txBody>
      </p:sp>
      <p:sp>
        <p:nvSpPr>
          <p:cNvPr id="3" name="Rectangle 2">
            <a:extLst>
              <a:ext uri="{FF2B5EF4-FFF2-40B4-BE49-F238E27FC236}">
                <a16:creationId xmlns:a16="http://schemas.microsoft.com/office/drawing/2014/main" id="{15CB604D-492B-6ED7-1248-2004EAEE56D2}"/>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7FE1E0-2651-2BB7-999E-2B8BC61FEC66}"/>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pic>
        <p:nvPicPr>
          <p:cNvPr id="12" name="Picture 11">
            <a:extLst>
              <a:ext uri="{FF2B5EF4-FFF2-40B4-BE49-F238E27FC236}">
                <a16:creationId xmlns:a16="http://schemas.microsoft.com/office/drawing/2014/main" id="{D4AC490B-9366-B441-FBBC-9E4C3292A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298" y="2980113"/>
            <a:ext cx="6722493" cy="4481662"/>
          </a:xfrm>
          <a:prstGeom prst="rect">
            <a:avLst/>
          </a:prstGeom>
        </p:spPr>
      </p:pic>
    </p:spTree>
    <p:extLst>
      <p:ext uri="{BB962C8B-B14F-4D97-AF65-F5344CB8AC3E}">
        <p14:creationId xmlns:p14="http://schemas.microsoft.com/office/powerpoint/2010/main" val="4199073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3E06516-326B-6979-7425-617DA60FD1E7}"/>
              </a:ext>
            </a:extLst>
          </p:cNvPr>
          <p:cNvGrpSpPr/>
          <p:nvPr/>
        </p:nvGrpSpPr>
        <p:grpSpPr>
          <a:xfrm>
            <a:off x="1830283" y="2495799"/>
            <a:ext cx="890058" cy="756304"/>
            <a:chOff x="0" y="0"/>
            <a:chExt cx="1996505" cy="1967420"/>
          </a:xfrm>
          <a:solidFill>
            <a:srgbClr val="00A19B"/>
          </a:solidFill>
        </p:grpSpPr>
        <p:sp>
          <p:nvSpPr>
            <p:cNvPr id="3" name="Freeform 5">
              <a:extLst>
                <a:ext uri="{FF2B5EF4-FFF2-40B4-BE49-F238E27FC236}">
                  <a16:creationId xmlns:a16="http://schemas.microsoft.com/office/drawing/2014/main" id="{48070E44-4E74-2EA2-6FB9-53C5FCC443FE}"/>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CC6276C1-8137-F8B8-7538-DBC51281B144}"/>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3A863D7F-CF33-A9D1-20EC-6A019E6DAAB6}"/>
              </a:ext>
            </a:extLst>
          </p:cNvPr>
          <p:cNvSpPr txBox="1"/>
          <p:nvPr/>
        </p:nvSpPr>
        <p:spPr>
          <a:xfrm>
            <a:off x="3924293" y="2544066"/>
            <a:ext cx="6146400" cy="615553"/>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Artisans’ Shop Expansion</a:t>
            </a:r>
          </a:p>
        </p:txBody>
      </p:sp>
      <p:grpSp>
        <p:nvGrpSpPr>
          <p:cNvPr id="6" name="Group 4">
            <a:extLst>
              <a:ext uri="{FF2B5EF4-FFF2-40B4-BE49-F238E27FC236}">
                <a16:creationId xmlns:a16="http://schemas.microsoft.com/office/drawing/2014/main" id="{AB833C58-746A-3F0A-4F38-72E1032009F0}"/>
              </a:ext>
            </a:extLst>
          </p:cNvPr>
          <p:cNvGrpSpPr/>
          <p:nvPr/>
        </p:nvGrpSpPr>
        <p:grpSpPr>
          <a:xfrm>
            <a:off x="1830283" y="4411760"/>
            <a:ext cx="890058" cy="756304"/>
            <a:chOff x="0" y="0"/>
            <a:chExt cx="1996505" cy="1967420"/>
          </a:xfrm>
          <a:solidFill>
            <a:srgbClr val="00A19B"/>
          </a:solidFill>
        </p:grpSpPr>
        <p:sp>
          <p:nvSpPr>
            <p:cNvPr id="7" name="Freeform 5">
              <a:extLst>
                <a:ext uri="{FF2B5EF4-FFF2-40B4-BE49-F238E27FC236}">
                  <a16:creationId xmlns:a16="http://schemas.microsoft.com/office/drawing/2014/main" id="{F37297A5-C499-CE01-3E63-A22FB655A7D7}"/>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8" name="Freeform 10">
            <a:extLst>
              <a:ext uri="{FF2B5EF4-FFF2-40B4-BE49-F238E27FC236}">
                <a16:creationId xmlns:a16="http://schemas.microsoft.com/office/drawing/2014/main" id="{4D98708F-4AED-3C48-4DF6-BE56C7457F15}"/>
              </a:ext>
            </a:extLst>
          </p:cNvPr>
          <p:cNvSpPr/>
          <p:nvPr/>
        </p:nvSpPr>
        <p:spPr>
          <a:xfrm>
            <a:off x="1987323" y="38236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9" name="TextBox 13">
            <a:extLst>
              <a:ext uri="{FF2B5EF4-FFF2-40B4-BE49-F238E27FC236}">
                <a16:creationId xmlns:a16="http://schemas.microsoft.com/office/drawing/2014/main" id="{E60447C7-BFB5-741D-D754-BAF074782AC3}"/>
              </a:ext>
            </a:extLst>
          </p:cNvPr>
          <p:cNvSpPr txBox="1"/>
          <p:nvPr/>
        </p:nvSpPr>
        <p:spPr>
          <a:xfrm>
            <a:off x="3924293" y="4411760"/>
            <a:ext cx="6146400" cy="615553"/>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New Metal Arts Shop</a:t>
            </a:r>
          </a:p>
        </p:txBody>
      </p:sp>
      <p:sp>
        <p:nvSpPr>
          <p:cNvPr id="10" name="Rectangle 9">
            <a:extLst>
              <a:ext uri="{FF2B5EF4-FFF2-40B4-BE49-F238E27FC236}">
                <a16:creationId xmlns:a16="http://schemas.microsoft.com/office/drawing/2014/main" id="{84AB111C-E8BE-33AD-F76E-C72B494F2508}"/>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8E905D-EC7B-FB1A-6CBE-943786AAFBF1}"/>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spTree>
    <p:extLst>
      <p:ext uri="{BB962C8B-B14F-4D97-AF65-F5344CB8AC3E}">
        <p14:creationId xmlns:p14="http://schemas.microsoft.com/office/powerpoint/2010/main" val="818814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8945CE69-37E4-7B3E-AF29-3C4E1B077861}"/>
              </a:ext>
            </a:extLst>
          </p:cNvPr>
          <p:cNvGrpSpPr/>
          <p:nvPr/>
        </p:nvGrpSpPr>
        <p:grpSpPr>
          <a:xfrm>
            <a:off x="1830283" y="2672697"/>
            <a:ext cx="890058" cy="756304"/>
            <a:chOff x="0" y="0"/>
            <a:chExt cx="1996505" cy="1967420"/>
          </a:xfrm>
          <a:solidFill>
            <a:srgbClr val="00A19B"/>
          </a:solidFill>
        </p:grpSpPr>
        <p:sp>
          <p:nvSpPr>
            <p:cNvPr id="5" name="Freeform 5">
              <a:extLst>
                <a:ext uri="{FF2B5EF4-FFF2-40B4-BE49-F238E27FC236}">
                  <a16:creationId xmlns:a16="http://schemas.microsoft.com/office/drawing/2014/main" id="{50D06568-801F-021B-85C1-56B8E97AC35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6" name="Freeform 10">
            <a:extLst>
              <a:ext uri="{FF2B5EF4-FFF2-40B4-BE49-F238E27FC236}">
                <a16:creationId xmlns:a16="http://schemas.microsoft.com/office/drawing/2014/main" id="{E704E0E6-4F80-E7D2-D4D2-474A5D32EDC2}"/>
              </a:ext>
            </a:extLst>
          </p:cNvPr>
          <p:cNvSpPr/>
          <p:nvPr/>
        </p:nvSpPr>
        <p:spPr>
          <a:xfrm>
            <a:off x="1987323" y="2084540"/>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3" name="TextBox 13">
            <a:extLst>
              <a:ext uri="{FF2B5EF4-FFF2-40B4-BE49-F238E27FC236}">
                <a16:creationId xmlns:a16="http://schemas.microsoft.com/office/drawing/2014/main" id="{0899F040-D057-EBD3-9B67-3621CDA0054B}"/>
              </a:ext>
            </a:extLst>
          </p:cNvPr>
          <p:cNvSpPr txBox="1"/>
          <p:nvPr/>
        </p:nvSpPr>
        <p:spPr>
          <a:xfrm>
            <a:off x="3535455" y="2435296"/>
            <a:ext cx="7300830" cy="1231106"/>
          </a:xfrm>
          <a:prstGeom prst="rect">
            <a:avLst/>
          </a:prstGeom>
        </p:spPr>
        <p:txBody>
          <a:bodyPr wrap="square" lIns="0" tIns="0" rIns="0" bIns="0" rtlCol="0" anchor="t">
            <a:spAutoFit/>
          </a:bodyPr>
          <a:lstStyle/>
          <a:p>
            <a:pPr lvl="0"/>
            <a:r>
              <a:rPr lang="en-US" sz="4000" dirty="0">
                <a:latin typeface="Gadugi" panose="020B0502040204020203" pitchFamily="34" charset="0"/>
                <a:ea typeface="Gadugi" panose="020B0502040204020203" pitchFamily="34" charset="0"/>
              </a:rPr>
              <a:t>Campus-wide energy audit completed</a:t>
            </a:r>
          </a:p>
        </p:txBody>
      </p:sp>
      <p:sp>
        <p:nvSpPr>
          <p:cNvPr id="2" name="Rectangle 1">
            <a:extLst>
              <a:ext uri="{FF2B5EF4-FFF2-40B4-BE49-F238E27FC236}">
                <a16:creationId xmlns:a16="http://schemas.microsoft.com/office/drawing/2014/main" id="{E24A69F3-9B40-4C84-D6BC-0C2290D4A9EF}"/>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85EDE9-FE3B-6E91-9E80-1EC88643C338}"/>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grpSp>
        <p:nvGrpSpPr>
          <p:cNvPr id="8" name="Group 4">
            <a:extLst>
              <a:ext uri="{FF2B5EF4-FFF2-40B4-BE49-F238E27FC236}">
                <a16:creationId xmlns:a16="http://schemas.microsoft.com/office/drawing/2014/main" id="{C315E1B8-3751-13C7-A932-C0AAE7F255F5}"/>
              </a:ext>
            </a:extLst>
          </p:cNvPr>
          <p:cNvGrpSpPr/>
          <p:nvPr/>
        </p:nvGrpSpPr>
        <p:grpSpPr>
          <a:xfrm>
            <a:off x="1830283" y="4491960"/>
            <a:ext cx="890058" cy="756304"/>
            <a:chOff x="0" y="0"/>
            <a:chExt cx="1996505" cy="1967420"/>
          </a:xfrm>
          <a:solidFill>
            <a:srgbClr val="00A19B"/>
          </a:solidFill>
        </p:grpSpPr>
        <p:sp>
          <p:nvSpPr>
            <p:cNvPr id="9" name="Freeform 5">
              <a:extLst>
                <a:ext uri="{FF2B5EF4-FFF2-40B4-BE49-F238E27FC236}">
                  <a16:creationId xmlns:a16="http://schemas.microsoft.com/office/drawing/2014/main" id="{396FFEC6-0334-9C51-463C-D9A6BE8C9729}"/>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0" name="Freeform 10">
            <a:extLst>
              <a:ext uri="{FF2B5EF4-FFF2-40B4-BE49-F238E27FC236}">
                <a16:creationId xmlns:a16="http://schemas.microsoft.com/office/drawing/2014/main" id="{2DE5C11A-FF43-86E3-5EFE-80CB5BF2390E}"/>
              </a:ext>
            </a:extLst>
          </p:cNvPr>
          <p:cNvSpPr/>
          <p:nvPr/>
        </p:nvSpPr>
        <p:spPr>
          <a:xfrm>
            <a:off x="1987323" y="39038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1" name="TextBox 13">
            <a:extLst>
              <a:ext uri="{FF2B5EF4-FFF2-40B4-BE49-F238E27FC236}">
                <a16:creationId xmlns:a16="http://schemas.microsoft.com/office/drawing/2014/main" id="{CA1F83D3-C91B-CEB0-9AAD-03A61BC2A053}"/>
              </a:ext>
            </a:extLst>
          </p:cNvPr>
          <p:cNvSpPr txBox="1"/>
          <p:nvPr/>
        </p:nvSpPr>
        <p:spPr>
          <a:xfrm>
            <a:off x="3535455" y="4254559"/>
            <a:ext cx="7300830" cy="1231106"/>
          </a:xfrm>
          <a:prstGeom prst="rect">
            <a:avLst/>
          </a:prstGeom>
        </p:spPr>
        <p:txBody>
          <a:bodyPr wrap="square" lIns="0" tIns="0" rIns="0" bIns="0" rtlCol="0" anchor="t">
            <a:spAutoFit/>
          </a:bodyPr>
          <a:lstStyle/>
          <a:p>
            <a:pPr lvl="0"/>
            <a:r>
              <a:rPr lang="en-US" sz="4000" dirty="0">
                <a:latin typeface="Gadugi" panose="020B0502040204020203" pitchFamily="34" charset="0"/>
                <a:ea typeface="Gadugi" panose="020B0502040204020203" pitchFamily="34" charset="0"/>
              </a:rPr>
              <a:t>Campus-wide accessibility assessment completed</a:t>
            </a:r>
          </a:p>
        </p:txBody>
      </p:sp>
    </p:spTree>
    <p:extLst>
      <p:ext uri="{BB962C8B-B14F-4D97-AF65-F5344CB8AC3E}">
        <p14:creationId xmlns:p14="http://schemas.microsoft.com/office/powerpoint/2010/main" val="743346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40A0F75-17C6-56A5-D20E-00FB0BD70596}"/>
              </a:ext>
            </a:extLst>
          </p:cNvPr>
          <p:cNvGrpSpPr/>
          <p:nvPr/>
        </p:nvGrpSpPr>
        <p:grpSpPr>
          <a:xfrm>
            <a:off x="1830283" y="2495799"/>
            <a:ext cx="890058" cy="756304"/>
            <a:chOff x="0" y="0"/>
            <a:chExt cx="1996505" cy="1967420"/>
          </a:xfrm>
          <a:solidFill>
            <a:srgbClr val="00A19B"/>
          </a:solidFill>
        </p:grpSpPr>
        <p:sp>
          <p:nvSpPr>
            <p:cNvPr id="3" name="Freeform 5">
              <a:extLst>
                <a:ext uri="{FF2B5EF4-FFF2-40B4-BE49-F238E27FC236}">
                  <a16:creationId xmlns:a16="http://schemas.microsoft.com/office/drawing/2014/main" id="{D116080B-A3DF-C90F-07E4-CFD49EF85FAF}"/>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80792B4B-6FAB-A6C4-9D51-77ED0E606089}"/>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BD5D0C27-452F-7B20-4151-AFF82687B6EA}"/>
              </a:ext>
            </a:extLst>
          </p:cNvPr>
          <p:cNvSpPr txBox="1"/>
          <p:nvPr/>
        </p:nvSpPr>
        <p:spPr>
          <a:xfrm>
            <a:off x="3786269" y="2459448"/>
            <a:ext cx="6648649" cy="1231106"/>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Desert Hills locker room renovations</a:t>
            </a:r>
          </a:p>
        </p:txBody>
      </p:sp>
      <p:grpSp>
        <p:nvGrpSpPr>
          <p:cNvPr id="6" name="Group 4">
            <a:extLst>
              <a:ext uri="{FF2B5EF4-FFF2-40B4-BE49-F238E27FC236}">
                <a16:creationId xmlns:a16="http://schemas.microsoft.com/office/drawing/2014/main" id="{7C3B9F0F-DE01-01F7-8EB6-922851BE0D63}"/>
              </a:ext>
            </a:extLst>
          </p:cNvPr>
          <p:cNvGrpSpPr/>
          <p:nvPr/>
        </p:nvGrpSpPr>
        <p:grpSpPr>
          <a:xfrm>
            <a:off x="1830283" y="4411760"/>
            <a:ext cx="890058" cy="756304"/>
            <a:chOff x="0" y="0"/>
            <a:chExt cx="1996505" cy="1967420"/>
          </a:xfrm>
          <a:solidFill>
            <a:srgbClr val="00A19B"/>
          </a:solidFill>
        </p:grpSpPr>
        <p:sp>
          <p:nvSpPr>
            <p:cNvPr id="7" name="Freeform 5">
              <a:extLst>
                <a:ext uri="{FF2B5EF4-FFF2-40B4-BE49-F238E27FC236}">
                  <a16:creationId xmlns:a16="http://schemas.microsoft.com/office/drawing/2014/main" id="{C004124A-5567-E226-F7CC-B0A4BE515B8B}"/>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8" name="Freeform 10">
            <a:extLst>
              <a:ext uri="{FF2B5EF4-FFF2-40B4-BE49-F238E27FC236}">
                <a16:creationId xmlns:a16="http://schemas.microsoft.com/office/drawing/2014/main" id="{62DA041B-025B-AEAA-7E97-F11247C683D6}"/>
              </a:ext>
            </a:extLst>
          </p:cNvPr>
          <p:cNvSpPr/>
          <p:nvPr/>
        </p:nvSpPr>
        <p:spPr>
          <a:xfrm>
            <a:off x="1987323" y="3823603"/>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9" name="TextBox 13">
            <a:extLst>
              <a:ext uri="{FF2B5EF4-FFF2-40B4-BE49-F238E27FC236}">
                <a16:creationId xmlns:a16="http://schemas.microsoft.com/office/drawing/2014/main" id="{CB26136F-2DE3-E032-6089-931DF7B812E3}"/>
              </a:ext>
            </a:extLst>
          </p:cNvPr>
          <p:cNvSpPr txBox="1"/>
          <p:nvPr/>
        </p:nvSpPr>
        <p:spPr>
          <a:xfrm>
            <a:off x="3786269" y="4184616"/>
            <a:ext cx="6575447" cy="1231106"/>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West Center landscaping renovation</a:t>
            </a:r>
          </a:p>
        </p:txBody>
      </p:sp>
      <p:sp>
        <p:nvSpPr>
          <p:cNvPr id="10" name="Rectangle 9">
            <a:extLst>
              <a:ext uri="{FF2B5EF4-FFF2-40B4-BE49-F238E27FC236}">
                <a16:creationId xmlns:a16="http://schemas.microsoft.com/office/drawing/2014/main" id="{659BEFAF-6E8A-9299-CF02-C98973F488F7}"/>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40B2899-5E20-5BC9-C27B-0CEBBC3BCCCD}"/>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spTree>
    <p:extLst>
      <p:ext uri="{BB962C8B-B14F-4D97-AF65-F5344CB8AC3E}">
        <p14:creationId xmlns:p14="http://schemas.microsoft.com/office/powerpoint/2010/main" val="1082063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4DA31DA-00F6-E5DC-CAF4-55A8519CBD04}"/>
              </a:ext>
            </a:extLst>
          </p:cNvPr>
          <p:cNvGrpSpPr/>
          <p:nvPr/>
        </p:nvGrpSpPr>
        <p:grpSpPr>
          <a:xfrm>
            <a:off x="1830283" y="2495799"/>
            <a:ext cx="890058" cy="756304"/>
            <a:chOff x="0" y="0"/>
            <a:chExt cx="1996505" cy="1967420"/>
          </a:xfrm>
          <a:solidFill>
            <a:srgbClr val="00A19B"/>
          </a:solidFill>
        </p:grpSpPr>
        <p:sp>
          <p:nvSpPr>
            <p:cNvPr id="3" name="Freeform 5">
              <a:extLst>
                <a:ext uri="{FF2B5EF4-FFF2-40B4-BE49-F238E27FC236}">
                  <a16:creationId xmlns:a16="http://schemas.microsoft.com/office/drawing/2014/main" id="{421B845C-2264-AE42-F689-DAA6A89F6540}"/>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B589429F-57DB-C2D3-18F8-B54798BBB812}"/>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E6273358-D9EB-EC3B-FCC5-DD81D1679D4A}"/>
              </a:ext>
            </a:extLst>
          </p:cNvPr>
          <p:cNvSpPr txBox="1"/>
          <p:nvPr/>
        </p:nvSpPr>
        <p:spPr>
          <a:xfrm>
            <a:off x="3786270" y="2328773"/>
            <a:ext cx="6943643" cy="1846659"/>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Received a successful audit for the 2024 fiscal year with no findings or recommendations</a:t>
            </a:r>
          </a:p>
        </p:txBody>
      </p:sp>
      <p:sp>
        <p:nvSpPr>
          <p:cNvPr id="6" name="Rectangle 5">
            <a:extLst>
              <a:ext uri="{FF2B5EF4-FFF2-40B4-BE49-F238E27FC236}">
                <a16:creationId xmlns:a16="http://schemas.microsoft.com/office/drawing/2014/main" id="{A6383760-865B-9E69-22E0-51D3976310A1}"/>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15DAE3-86A6-5C48-9D46-7B9F1560C93C}"/>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grpSp>
        <p:nvGrpSpPr>
          <p:cNvPr id="8" name="Group 4">
            <a:extLst>
              <a:ext uri="{FF2B5EF4-FFF2-40B4-BE49-F238E27FC236}">
                <a16:creationId xmlns:a16="http://schemas.microsoft.com/office/drawing/2014/main" id="{FCD014DE-1FB0-E4D2-6A44-F12EB910A2BE}"/>
              </a:ext>
            </a:extLst>
          </p:cNvPr>
          <p:cNvGrpSpPr/>
          <p:nvPr/>
        </p:nvGrpSpPr>
        <p:grpSpPr>
          <a:xfrm>
            <a:off x="1830283" y="4758813"/>
            <a:ext cx="890058" cy="756304"/>
            <a:chOff x="0" y="0"/>
            <a:chExt cx="1996505" cy="1967420"/>
          </a:xfrm>
          <a:solidFill>
            <a:srgbClr val="00A19B"/>
          </a:solidFill>
        </p:grpSpPr>
        <p:sp>
          <p:nvSpPr>
            <p:cNvPr id="9" name="Freeform 5">
              <a:extLst>
                <a:ext uri="{FF2B5EF4-FFF2-40B4-BE49-F238E27FC236}">
                  <a16:creationId xmlns:a16="http://schemas.microsoft.com/office/drawing/2014/main" id="{4D971914-4DED-B963-398C-3635C18C9103}"/>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10" name="Freeform 10">
            <a:extLst>
              <a:ext uri="{FF2B5EF4-FFF2-40B4-BE49-F238E27FC236}">
                <a16:creationId xmlns:a16="http://schemas.microsoft.com/office/drawing/2014/main" id="{968DFC5A-F69F-647F-AD18-A9D5B64388DA}"/>
              </a:ext>
            </a:extLst>
          </p:cNvPr>
          <p:cNvSpPr/>
          <p:nvPr/>
        </p:nvSpPr>
        <p:spPr>
          <a:xfrm>
            <a:off x="1987323" y="4170656"/>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11" name="TextBox 13">
            <a:extLst>
              <a:ext uri="{FF2B5EF4-FFF2-40B4-BE49-F238E27FC236}">
                <a16:creationId xmlns:a16="http://schemas.microsoft.com/office/drawing/2014/main" id="{9695674B-B0C2-83A4-C2F0-D1A109743A6D}"/>
              </a:ext>
            </a:extLst>
          </p:cNvPr>
          <p:cNvSpPr txBox="1"/>
          <p:nvPr/>
        </p:nvSpPr>
        <p:spPr>
          <a:xfrm>
            <a:off x="3786270" y="4758813"/>
            <a:ext cx="6146400" cy="1231106"/>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Developed an enhanced 2026 budget document</a:t>
            </a:r>
          </a:p>
        </p:txBody>
      </p:sp>
    </p:spTree>
    <p:extLst>
      <p:ext uri="{BB962C8B-B14F-4D97-AF65-F5344CB8AC3E}">
        <p14:creationId xmlns:p14="http://schemas.microsoft.com/office/powerpoint/2010/main" val="29804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57D79-E840-2CD3-2AA5-D34ADC2F1109}"/>
              </a:ext>
            </a:extLst>
          </p:cNvPr>
          <p:cNvSpPr txBox="1"/>
          <p:nvPr/>
        </p:nvSpPr>
        <p:spPr>
          <a:xfrm>
            <a:off x="2615565" y="2151727"/>
            <a:ext cx="6960870" cy="2554545"/>
          </a:xfrm>
          <a:prstGeom prst="rect">
            <a:avLst/>
          </a:prstGeom>
          <a:noFill/>
        </p:spPr>
        <p:txBody>
          <a:bodyPr wrap="square" rtlCol="0">
            <a:spAutoFit/>
          </a:bodyPr>
          <a:lstStyle/>
          <a:p>
            <a:pPr algn="ctr"/>
            <a:r>
              <a:rPr lang="en-US" sz="8000" dirty="0">
                <a:latin typeface="Gadugi" panose="020B0502040204020203" pitchFamily="34" charset="0"/>
                <a:ea typeface="Gadugi" panose="020B0502040204020203" pitchFamily="34" charset="0"/>
              </a:rPr>
              <a:t>2025 Snapshot of GVR</a:t>
            </a:r>
          </a:p>
        </p:txBody>
      </p:sp>
      <p:sp>
        <p:nvSpPr>
          <p:cNvPr id="3" name="Rectangle 2">
            <a:extLst>
              <a:ext uri="{FF2B5EF4-FFF2-40B4-BE49-F238E27FC236}">
                <a16:creationId xmlns:a16="http://schemas.microsoft.com/office/drawing/2014/main" id="{13A79032-F470-9604-5BC2-3AEA949A0A76}"/>
              </a:ext>
            </a:extLst>
          </p:cNvPr>
          <p:cNvSpPr/>
          <p:nvPr/>
        </p:nvSpPr>
        <p:spPr>
          <a:xfrm>
            <a:off x="7040880" y="0"/>
            <a:ext cx="3943350" cy="1085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7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F25F-A667-FE22-DFF7-F31F49B67A51}"/>
            </a:ext>
          </a:extLst>
        </p:cNvPr>
        <p:cNvGrpSpPr/>
        <p:nvPr/>
      </p:nvGrpSpPr>
      <p:grpSpPr>
        <a:xfrm>
          <a:off x="0" y="0"/>
          <a:ext cx="0" cy="0"/>
          <a:chOff x="0" y="0"/>
          <a:chExt cx="0" cy="0"/>
        </a:xfrm>
      </p:grpSpPr>
      <p:grpSp>
        <p:nvGrpSpPr>
          <p:cNvPr id="2" name="Group 4">
            <a:extLst>
              <a:ext uri="{FF2B5EF4-FFF2-40B4-BE49-F238E27FC236}">
                <a16:creationId xmlns:a16="http://schemas.microsoft.com/office/drawing/2014/main" id="{22C32779-F4A5-7EEA-8C6A-2E6E1629D986}"/>
              </a:ext>
            </a:extLst>
          </p:cNvPr>
          <p:cNvGrpSpPr/>
          <p:nvPr/>
        </p:nvGrpSpPr>
        <p:grpSpPr>
          <a:xfrm>
            <a:off x="1830283" y="2495799"/>
            <a:ext cx="890058" cy="756304"/>
            <a:chOff x="0" y="0"/>
            <a:chExt cx="1996505" cy="1967420"/>
          </a:xfrm>
          <a:solidFill>
            <a:srgbClr val="00A19B"/>
          </a:solidFill>
        </p:grpSpPr>
        <p:sp>
          <p:nvSpPr>
            <p:cNvPr id="3" name="Freeform 5">
              <a:extLst>
                <a:ext uri="{FF2B5EF4-FFF2-40B4-BE49-F238E27FC236}">
                  <a16:creationId xmlns:a16="http://schemas.microsoft.com/office/drawing/2014/main" id="{A9CE92E6-B0D4-352E-E858-FB6EB31DD370}"/>
                </a:ext>
              </a:extLst>
            </p:cNvPr>
            <p:cNvSpPr/>
            <p:nvPr/>
          </p:nvSpPr>
          <p:spPr>
            <a:xfrm>
              <a:off x="0" y="0"/>
              <a:ext cx="1996505" cy="1967420"/>
            </a:xfrm>
            <a:custGeom>
              <a:avLst/>
              <a:gdLst/>
              <a:ahLst/>
              <a:cxnLst/>
              <a:rect l="l" t="t" r="r" b="b"/>
              <a:pathLst>
                <a:path w="1996505" h="1967420">
                  <a:moveTo>
                    <a:pt x="0" y="0"/>
                  </a:moveTo>
                  <a:lnTo>
                    <a:pt x="1996505" y="0"/>
                  </a:lnTo>
                  <a:lnTo>
                    <a:pt x="1996505" y="1967420"/>
                  </a:lnTo>
                  <a:lnTo>
                    <a:pt x="0" y="1967420"/>
                  </a:lnTo>
                  <a:close/>
                </a:path>
              </a:pathLst>
            </a:custGeom>
            <a:grpFill/>
          </p:spPr>
        </p:sp>
      </p:grpSp>
      <p:sp>
        <p:nvSpPr>
          <p:cNvPr id="4" name="Freeform 10">
            <a:extLst>
              <a:ext uri="{FF2B5EF4-FFF2-40B4-BE49-F238E27FC236}">
                <a16:creationId xmlns:a16="http://schemas.microsoft.com/office/drawing/2014/main" id="{9E866291-00E5-F3C0-BE30-712BA3DEAC50}"/>
              </a:ext>
            </a:extLst>
          </p:cNvPr>
          <p:cNvSpPr/>
          <p:nvPr/>
        </p:nvSpPr>
        <p:spPr>
          <a:xfrm>
            <a:off x="1987323" y="1907642"/>
            <a:ext cx="1391092" cy="1272849"/>
          </a:xfrm>
          <a:custGeom>
            <a:avLst/>
            <a:gdLst/>
            <a:ahLst/>
            <a:cxnLst/>
            <a:rect l="l" t="t" r="r" b="b"/>
            <a:pathLst>
              <a:path w="1391092" h="1272849">
                <a:moveTo>
                  <a:pt x="0" y="0"/>
                </a:moveTo>
                <a:lnTo>
                  <a:pt x="1391092" y="0"/>
                </a:lnTo>
                <a:lnTo>
                  <a:pt x="1391092" y="1272850"/>
                </a:lnTo>
                <a:lnTo>
                  <a:pt x="0" y="1272850"/>
                </a:lnTo>
                <a:lnTo>
                  <a:pt x="0" y="0"/>
                </a:lnTo>
                <a:close/>
              </a:path>
            </a:pathLst>
          </a:custGeom>
          <a:blipFill>
            <a:blip r:embed="rId2">
              <a:biLevel thresh="75000"/>
              <a:extLst>
                <a:ext uri="{96DAC541-7B7A-43D3-8B79-37D633B846F1}">
                  <asvg:svgBlip xmlns:asvg="http://schemas.microsoft.com/office/drawing/2016/SVG/main" r:embed="rId3"/>
                </a:ext>
              </a:extLst>
            </a:blip>
            <a:stretch>
              <a:fillRect/>
            </a:stretch>
          </a:blipFill>
        </p:spPr>
      </p:sp>
      <p:sp>
        <p:nvSpPr>
          <p:cNvPr id="5" name="TextBox 13">
            <a:extLst>
              <a:ext uri="{FF2B5EF4-FFF2-40B4-BE49-F238E27FC236}">
                <a16:creationId xmlns:a16="http://schemas.microsoft.com/office/drawing/2014/main" id="{EE18286F-D41A-BFD8-3FB6-0E9BC6FB36F6}"/>
              </a:ext>
            </a:extLst>
          </p:cNvPr>
          <p:cNvSpPr txBox="1"/>
          <p:nvPr/>
        </p:nvSpPr>
        <p:spPr>
          <a:xfrm>
            <a:off x="3729120" y="1907642"/>
            <a:ext cx="6943643" cy="4308872"/>
          </a:xfrm>
          <a:prstGeom prst="rect">
            <a:avLst/>
          </a:prstGeom>
        </p:spPr>
        <p:txBody>
          <a:bodyPr wrap="square" lIns="0" tIns="0" rIns="0" bIns="0" rtlCol="0" anchor="t">
            <a:spAutoFit/>
          </a:bodyPr>
          <a:lstStyle/>
          <a:p>
            <a:r>
              <a:rPr lang="en-US" sz="4000" dirty="0">
                <a:latin typeface="Gadugi" panose="020B0502040204020203" pitchFamily="34" charset="0"/>
                <a:ea typeface="Gadugi" panose="020B0502040204020203" pitchFamily="34" charset="0"/>
              </a:rPr>
              <a:t>Successfully developed recommendations to improve Board appointed committees and member appointment process, which was a Bylaws change approved by the members on the recent ballot. </a:t>
            </a:r>
          </a:p>
        </p:txBody>
      </p:sp>
      <p:sp>
        <p:nvSpPr>
          <p:cNvPr id="6" name="Rectangle 5">
            <a:extLst>
              <a:ext uri="{FF2B5EF4-FFF2-40B4-BE49-F238E27FC236}">
                <a16:creationId xmlns:a16="http://schemas.microsoft.com/office/drawing/2014/main" id="{F4D71D03-CACF-0FB5-F5FD-1DBBE53D1017}"/>
              </a:ext>
            </a:extLst>
          </p:cNvPr>
          <p:cNvSpPr/>
          <p:nvPr/>
        </p:nvSpPr>
        <p:spPr>
          <a:xfrm>
            <a:off x="5572125" y="185738"/>
            <a:ext cx="5457825" cy="731739"/>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7DD9D2-822A-2902-8E8A-3C913E5D8991}"/>
              </a:ext>
            </a:extLst>
          </p:cNvPr>
          <p:cNvSpPr txBox="1"/>
          <p:nvPr/>
        </p:nvSpPr>
        <p:spPr>
          <a:xfrm>
            <a:off x="5672320" y="185738"/>
            <a:ext cx="5480969" cy="707886"/>
          </a:xfrm>
          <a:prstGeom prst="rect">
            <a:avLst/>
          </a:prstGeom>
          <a:noFill/>
        </p:spPr>
        <p:txBody>
          <a:bodyPr wrap="square" rtlCol="0">
            <a:spAutoFit/>
          </a:bodyPr>
          <a:lstStyle/>
          <a:p>
            <a:r>
              <a:rPr lang="en-US" sz="4000" dirty="0">
                <a:solidFill>
                  <a:srgbClr val="A3512B"/>
                </a:solidFill>
                <a:latin typeface="Gadugi" panose="020B0502040204020203" pitchFamily="34" charset="0"/>
                <a:ea typeface="Gadugi" panose="020B0502040204020203" pitchFamily="34" charset="0"/>
              </a:rPr>
              <a:t>2025 Accomplishments</a:t>
            </a:r>
          </a:p>
        </p:txBody>
      </p:sp>
    </p:spTree>
    <p:extLst>
      <p:ext uri="{BB962C8B-B14F-4D97-AF65-F5344CB8AC3E}">
        <p14:creationId xmlns:p14="http://schemas.microsoft.com/office/powerpoint/2010/main" val="2986197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D85B98-52A9-A5AE-3FBE-61A8704EB5D4}"/>
              </a:ext>
            </a:extLst>
          </p:cNvPr>
          <p:cNvSpPr/>
          <p:nvPr/>
        </p:nvSpPr>
        <p:spPr>
          <a:xfrm>
            <a:off x="3246120" y="0"/>
            <a:ext cx="7955280" cy="109728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C39EB8-22F6-542E-E838-5CBD34CDD1D0}"/>
              </a:ext>
            </a:extLst>
          </p:cNvPr>
          <p:cNvSpPr txBox="1"/>
          <p:nvPr/>
        </p:nvSpPr>
        <p:spPr>
          <a:xfrm>
            <a:off x="2061882" y="2151727"/>
            <a:ext cx="8068236" cy="2554545"/>
          </a:xfrm>
          <a:prstGeom prst="rect">
            <a:avLst/>
          </a:prstGeom>
          <a:noFill/>
        </p:spPr>
        <p:txBody>
          <a:bodyPr wrap="square">
            <a:spAutoFit/>
          </a:bodyPr>
          <a:lstStyle/>
          <a:p>
            <a:pPr algn="ctr"/>
            <a:r>
              <a:rPr lang="en-US" sz="8000" dirty="0">
                <a:latin typeface="Gadugi" panose="020B0502040204020203" pitchFamily="34" charset="0"/>
                <a:ea typeface="Gadugi" panose="020B0502040204020203" pitchFamily="34" charset="0"/>
              </a:rPr>
              <a:t>2026 Goals</a:t>
            </a:r>
          </a:p>
          <a:p>
            <a:pPr algn="ctr"/>
            <a:r>
              <a:rPr lang="en-US" sz="8000" dirty="0">
                <a:latin typeface="Gadugi" panose="020B0502040204020203" pitchFamily="34" charset="0"/>
                <a:ea typeface="Gadugi" panose="020B0502040204020203" pitchFamily="34" charset="0"/>
              </a:rPr>
              <a:t>and Projects</a:t>
            </a:r>
            <a:endParaRPr lang="en-US" sz="8000" dirty="0"/>
          </a:p>
        </p:txBody>
      </p:sp>
    </p:spTree>
    <p:extLst>
      <p:ext uri="{BB962C8B-B14F-4D97-AF65-F5344CB8AC3E}">
        <p14:creationId xmlns:p14="http://schemas.microsoft.com/office/powerpoint/2010/main" val="3149129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9EED8-78B4-3FA9-E7C1-DB5B2D56AC7D}"/>
              </a:ext>
            </a:extLst>
          </p:cNvPr>
          <p:cNvSpPr/>
          <p:nvPr/>
        </p:nvSpPr>
        <p:spPr>
          <a:xfrm>
            <a:off x="3419475" y="76200"/>
            <a:ext cx="7715250" cy="13525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3">
            <a:extLst>
              <a:ext uri="{FF2B5EF4-FFF2-40B4-BE49-F238E27FC236}">
                <a16:creationId xmlns:a16="http://schemas.microsoft.com/office/drawing/2014/main" id="{3FF7AB20-2F55-61C8-14B8-4B496FE898B3}"/>
              </a:ext>
            </a:extLst>
          </p:cNvPr>
          <p:cNvSpPr txBox="1"/>
          <p:nvPr/>
        </p:nvSpPr>
        <p:spPr>
          <a:xfrm>
            <a:off x="1459286" y="1428750"/>
            <a:ext cx="9273428" cy="4924425"/>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Complete the lapidary consolidation project at West Center. </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Install cornhole courts at Canoa Ranch and East Center</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Install fencing at Pickleball Center to improve security</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Complete the kiln room expansion at the Desert Hills Ceramics Studio</a:t>
            </a:r>
          </a:p>
        </p:txBody>
      </p:sp>
      <p:sp>
        <p:nvSpPr>
          <p:cNvPr id="13" name="TextBox 12">
            <a:extLst>
              <a:ext uri="{FF2B5EF4-FFF2-40B4-BE49-F238E27FC236}">
                <a16:creationId xmlns:a16="http://schemas.microsoft.com/office/drawing/2014/main" id="{BA086119-ED65-7927-5A49-8BC63B592EC6}"/>
              </a:ext>
            </a:extLst>
          </p:cNvPr>
          <p:cNvSpPr txBox="1"/>
          <p:nvPr/>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2026 Goals and Projects</a:t>
            </a:r>
          </a:p>
        </p:txBody>
      </p:sp>
    </p:spTree>
    <p:extLst>
      <p:ext uri="{BB962C8B-B14F-4D97-AF65-F5344CB8AC3E}">
        <p14:creationId xmlns:p14="http://schemas.microsoft.com/office/powerpoint/2010/main" val="3720346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ACABD894-5E61-1DA9-BC13-D06646472B26}"/>
              </a:ext>
            </a:extLst>
          </p:cNvPr>
          <p:cNvSpPr txBox="1"/>
          <p:nvPr/>
        </p:nvSpPr>
        <p:spPr>
          <a:xfrm>
            <a:off x="1441357" y="1590114"/>
            <a:ext cx="9309286" cy="4308872"/>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Update flooring throughout</a:t>
            </a:r>
          </a:p>
          <a:p>
            <a:pPr lvl="1"/>
            <a:r>
              <a:rPr lang="en-US" sz="4000" dirty="0">
                <a:latin typeface="Gadugi" panose="020B0502040204020203" pitchFamily="34" charset="0"/>
                <a:ea typeface="Gadugi" panose="020B0502040204020203" pitchFamily="34" charset="0"/>
              </a:rPr>
              <a:t>    Las Campanas</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Expand Las Campanas and Santa Rita Springs fitness centers</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West Center aquatics facilities rehab: new plaster, new decking, locker room facelift</a:t>
            </a:r>
          </a:p>
        </p:txBody>
      </p:sp>
      <p:sp>
        <p:nvSpPr>
          <p:cNvPr id="2" name="Rectangle 1">
            <a:extLst>
              <a:ext uri="{FF2B5EF4-FFF2-40B4-BE49-F238E27FC236}">
                <a16:creationId xmlns:a16="http://schemas.microsoft.com/office/drawing/2014/main" id="{6BBFEE96-EEC4-DE21-EE83-2F5792DCECAC}"/>
              </a:ext>
            </a:extLst>
          </p:cNvPr>
          <p:cNvSpPr/>
          <p:nvPr/>
        </p:nvSpPr>
        <p:spPr>
          <a:xfrm>
            <a:off x="5514975" y="285750"/>
            <a:ext cx="5572125" cy="6732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46D29D-DAE8-5249-4506-2353880FB2CE}"/>
              </a:ext>
            </a:extLst>
          </p:cNvPr>
          <p:cNvSpPr txBox="1"/>
          <p:nvPr/>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2026 Goals and Projects</a:t>
            </a:r>
          </a:p>
        </p:txBody>
      </p:sp>
    </p:spTree>
    <p:extLst>
      <p:ext uri="{BB962C8B-B14F-4D97-AF65-F5344CB8AC3E}">
        <p14:creationId xmlns:p14="http://schemas.microsoft.com/office/powerpoint/2010/main" val="1765508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3">
            <a:extLst>
              <a:ext uri="{FF2B5EF4-FFF2-40B4-BE49-F238E27FC236}">
                <a16:creationId xmlns:a16="http://schemas.microsoft.com/office/drawing/2014/main" id="{408AF842-746B-C393-909B-1CD1587DEC04}"/>
              </a:ext>
            </a:extLst>
          </p:cNvPr>
          <p:cNvSpPr txBox="1"/>
          <p:nvPr/>
        </p:nvSpPr>
        <p:spPr>
          <a:xfrm>
            <a:off x="1441357" y="1851281"/>
            <a:ext cx="9309286" cy="3693319"/>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Convert all lighting at Ceramics and Clay Studios to LED</a:t>
            </a:r>
          </a:p>
          <a:p>
            <a:pPr lvl="1"/>
            <a:r>
              <a:rPr lang="en-US" sz="4000" dirty="0">
                <a:latin typeface="Gadugi" panose="020B0502040204020203" pitchFamily="34" charset="0"/>
                <a:ea typeface="Gadugi" panose="020B0502040204020203" pitchFamily="34" charset="0"/>
              </a:rPr>
              <a:t>    (per energy audit)</a:t>
            </a:r>
          </a:p>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Develop a five-year accessibility improvement plan</a:t>
            </a:r>
          </a:p>
          <a:p>
            <a:pPr lvl="1"/>
            <a:r>
              <a:rPr lang="en-US" sz="4000" dirty="0">
                <a:latin typeface="Gadugi" panose="020B0502040204020203" pitchFamily="34" charset="0"/>
                <a:ea typeface="Gadugi" panose="020B0502040204020203" pitchFamily="34" charset="0"/>
              </a:rPr>
              <a:t>    (per assessment outcomes)</a:t>
            </a:r>
          </a:p>
        </p:txBody>
      </p:sp>
      <p:sp>
        <p:nvSpPr>
          <p:cNvPr id="2" name="Rectangle 1">
            <a:extLst>
              <a:ext uri="{FF2B5EF4-FFF2-40B4-BE49-F238E27FC236}">
                <a16:creationId xmlns:a16="http://schemas.microsoft.com/office/drawing/2014/main" id="{F0001699-2D5F-5C53-5C68-46D6F217A246}"/>
              </a:ext>
            </a:extLst>
          </p:cNvPr>
          <p:cNvSpPr/>
          <p:nvPr/>
        </p:nvSpPr>
        <p:spPr>
          <a:xfrm>
            <a:off x="5486400" y="300038"/>
            <a:ext cx="5572125" cy="6000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ACAAF5-1CE6-C8F5-4FD2-368BDAFE12E0}"/>
              </a:ext>
            </a:extLst>
          </p:cNvPr>
          <p:cNvSpPr txBox="1"/>
          <p:nvPr/>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2026 Goals and Projects</a:t>
            </a:r>
          </a:p>
        </p:txBody>
      </p:sp>
    </p:spTree>
    <p:extLst>
      <p:ext uri="{BB962C8B-B14F-4D97-AF65-F5344CB8AC3E}">
        <p14:creationId xmlns:p14="http://schemas.microsoft.com/office/powerpoint/2010/main" val="1912123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3A61-ECC1-45FD-8C35-7DF22687209A}"/>
            </a:ext>
          </a:extLst>
        </p:cNvPr>
        <p:cNvGrpSpPr/>
        <p:nvPr/>
      </p:nvGrpSpPr>
      <p:grpSpPr>
        <a:xfrm>
          <a:off x="0" y="0"/>
          <a:ext cx="0" cy="0"/>
          <a:chOff x="0" y="0"/>
          <a:chExt cx="0" cy="0"/>
        </a:xfrm>
      </p:grpSpPr>
      <p:sp>
        <p:nvSpPr>
          <p:cNvPr id="8" name="TextBox 13">
            <a:extLst>
              <a:ext uri="{FF2B5EF4-FFF2-40B4-BE49-F238E27FC236}">
                <a16:creationId xmlns:a16="http://schemas.microsoft.com/office/drawing/2014/main" id="{E828B0BB-94CA-2104-AB03-2D922478E4B3}"/>
              </a:ext>
            </a:extLst>
          </p:cNvPr>
          <p:cNvSpPr txBox="1"/>
          <p:nvPr/>
        </p:nvSpPr>
        <p:spPr>
          <a:xfrm>
            <a:off x="1441357" y="1851281"/>
            <a:ext cx="9309286" cy="1231106"/>
          </a:xfrm>
          <a:prstGeom prst="rect">
            <a:avLst/>
          </a:prstGeom>
        </p:spPr>
        <p:txBody>
          <a:bodyPr wrap="square" lIns="0" tIns="0" rIns="0" bIns="0" rtlCol="0" anchor="t">
            <a:spAutoFit/>
          </a:bodyPr>
          <a:lstStyle/>
          <a:p>
            <a:pPr marL="1028700" lvl="1" indent="-571500">
              <a:buFont typeface="Arial" panose="020B0604020202020204" pitchFamily="34" charset="0"/>
              <a:buChar char="•"/>
            </a:pPr>
            <a:r>
              <a:rPr lang="en-US" sz="4000" dirty="0">
                <a:latin typeface="Gadugi" panose="020B0502040204020203" pitchFamily="34" charset="0"/>
                <a:ea typeface="Gadugi" panose="020B0502040204020203" pitchFamily="34" charset="0"/>
              </a:rPr>
              <a:t>Create a successful GVR-operated café at the Del Sol Clubhouse</a:t>
            </a:r>
          </a:p>
        </p:txBody>
      </p:sp>
      <p:sp>
        <p:nvSpPr>
          <p:cNvPr id="2" name="Rectangle 1">
            <a:extLst>
              <a:ext uri="{FF2B5EF4-FFF2-40B4-BE49-F238E27FC236}">
                <a16:creationId xmlns:a16="http://schemas.microsoft.com/office/drawing/2014/main" id="{7D848437-DEDA-7F8F-41CB-3EB8FF75E610}"/>
              </a:ext>
            </a:extLst>
          </p:cNvPr>
          <p:cNvSpPr/>
          <p:nvPr/>
        </p:nvSpPr>
        <p:spPr>
          <a:xfrm>
            <a:off x="5486400" y="300038"/>
            <a:ext cx="5572125" cy="6000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B8934C-1D44-FC8B-E10A-AA917155466F}"/>
              </a:ext>
            </a:extLst>
          </p:cNvPr>
          <p:cNvSpPr txBox="1"/>
          <p:nvPr/>
        </p:nvSpPr>
        <p:spPr>
          <a:xfrm>
            <a:off x="5529129" y="249674"/>
            <a:ext cx="8052568" cy="707886"/>
          </a:xfrm>
          <a:prstGeom prst="rect">
            <a:avLst/>
          </a:prstGeom>
          <a:noFill/>
        </p:spPr>
        <p:txBody>
          <a:bodyPr wrap="square">
            <a:spAutoFit/>
          </a:bodyPr>
          <a:lstStyle/>
          <a:p>
            <a:r>
              <a:rPr lang="en-US" sz="4000" dirty="0">
                <a:solidFill>
                  <a:srgbClr val="426E80"/>
                </a:solidFill>
                <a:latin typeface="Gadugi" panose="020B0502040204020203" pitchFamily="34" charset="0"/>
                <a:ea typeface="Gadugi" panose="020B0502040204020203" pitchFamily="34" charset="0"/>
              </a:rPr>
              <a:t>2026 Goals and Projects</a:t>
            </a:r>
          </a:p>
        </p:txBody>
      </p:sp>
    </p:spTree>
    <p:extLst>
      <p:ext uri="{BB962C8B-B14F-4D97-AF65-F5344CB8AC3E}">
        <p14:creationId xmlns:p14="http://schemas.microsoft.com/office/powerpoint/2010/main" val="3839460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F7CEFD-C5E3-F7DC-F791-9A39B0B38C03}"/>
              </a:ext>
            </a:extLst>
          </p:cNvPr>
          <p:cNvSpPr/>
          <p:nvPr/>
        </p:nvSpPr>
        <p:spPr>
          <a:xfrm>
            <a:off x="6734175" y="123825"/>
            <a:ext cx="4419600" cy="11906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250C5C4-9D09-6FBF-7B57-543621E1B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764" y="4580091"/>
            <a:ext cx="2082421" cy="1981443"/>
          </a:xfrm>
          <a:prstGeom prst="rect">
            <a:avLst/>
          </a:prstGeom>
        </p:spPr>
      </p:pic>
      <p:sp>
        <p:nvSpPr>
          <p:cNvPr id="3" name="Rectangle 2">
            <a:extLst>
              <a:ext uri="{FF2B5EF4-FFF2-40B4-BE49-F238E27FC236}">
                <a16:creationId xmlns:a16="http://schemas.microsoft.com/office/drawing/2014/main" id="{0ED0AF25-74D3-3276-1753-034EED21BD4D}"/>
              </a:ext>
            </a:extLst>
          </p:cNvPr>
          <p:cNvSpPr/>
          <p:nvPr/>
        </p:nvSpPr>
        <p:spPr>
          <a:xfrm>
            <a:off x="3243263" y="123825"/>
            <a:ext cx="6415087" cy="11906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508A056-A6A0-4C46-B303-BF53F3196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850" y="-349789"/>
            <a:ext cx="8784300" cy="5738198"/>
          </a:xfrm>
          <a:prstGeom prst="rect">
            <a:avLst/>
          </a:prstGeom>
        </p:spPr>
      </p:pic>
      <p:sp>
        <p:nvSpPr>
          <p:cNvPr id="8" name="TextBox 7">
            <a:extLst>
              <a:ext uri="{FF2B5EF4-FFF2-40B4-BE49-F238E27FC236}">
                <a16:creationId xmlns:a16="http://schemas.microsoft.com/office/drawing/2014/main" id="{5E339755-BDB4-F3B2-656F-3B5B8229E5DC}"/>
              </a:ext>
            </a:extLst>
          </p:cNvPr>
          <p:cNvSpPr txBox="1"/>
          <p:nvPr/>
        </p:nvSpPr>
        <p:spPr>
          <a:xfrm>
            <a:off x="1703850" y="5635167"/>
            <a:ext cx="8784299" cy="1015663"/>
          </a:xfrm>
          <a:prstGeom prst="rect">
            <a:avLst/>
          </a:prstGeom>
          <a:noFill/>
        </p:spPr>
        <p:txBody>
          <a:bodyPr wrap="square" rtlCol="0">
            <a:spAutoFit/>
          </a:bodyPr>
          <a:lstStyle/>
          <a:p>
            <a:pPr algn="ctr"/>
            <a:r>
              <a:rPr lang="en-US" sz="6000" b="1" dirty="0">
                <a:latin typeface="Gadugi" panose="020B0502040204020203" pitchFamily="34" charset="0"/>
                <a:ea typeface="Gadugi" panose="020B0502040204020203" pitchFamily="34" charset="0"/>
              </a:rPr>
              <a:t>Thank you!</a:t>
            </a:r>
          </a:p>
        </p:txBody>
      </p:sp>
    </p:spTree>
    <p:extLst>
      <p:ext uri="{BB962C8B-B14F-4D97-AF65-F5344CB8AC3E}">
        <p14:creationId xmlns:p14="http://schemas.microsoft.com/office/powerpoint/2010/main" val="422617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359D32-B585-7E3C-534A-8B4A3860E2BA}"/>
              </a:ext>
            </a:extLst>
          </p:cNvPr>
          <p:cNvSpPr txBox="1">
            <a:spLocks/>
          </p:cNvSpPr>
          <p:nvPr/>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Rectangle 8">
            <a:extLst>
              <a:ext uri="{FF2B5EF4-FFF2-40B4-BE49-F238E27FC236}">
                <a16:creationId xmlns:a16="http://schemas.microsoft.com/office/drawing/2014/main" id="{32D849BB-A984-C47E-76C7-BEAC3FAA53BA}"/>
              </a:ext>
            </a:extLst>
          </p:cNvPr>
          <p:cNvSpPr/>
          <p:nvPr/>
        </p:nvSpPr>
        <p:spPr>
          <a:xfrm>
            <a:off x="279918" y="-391886"/>
            <a:ext cx="429209" cy="7445829"/>
          </a:xfrm>
          <a:prstGeom prst="rect">
            <a:avLst/>
          </a:prstGeom>
          <a:solidFill>
            <a:srgbClr val="5E9C9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919E14-AA67-14BE-01C7-B893B00C35F4}"/>
              </a:ext>
            </a:extLst>
          </p:cNvPr>
          <p:cNvSpPr/>
          <p:nvPr/>
        </p:nvSpPr>
        <p:spPr>
          <a:xfrm>
            <a:off x="11224727" y="-391886"/>
            <a:ext cx="895738" cy="7445829"/>
          </a:xfrm>
          <a:prstGeom prst="rect">
            <a:avLst/>
          </a:prstGeom>
          <a:solidFill>
            <a:srgbClr val="A351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7D4A0FB-9051-44C4-A6FD-844811475D57}"/>
              </a:ext>
            </a:extLst>
          </p:cNvPr>
          <p:cNvSpPr txBox="1"/>
          <p:nvPr/>
        </p:nvSpPr>
        <p:spPr>
          <a:xfrm>
            <a:off x="3048778" y="3151027"/>
            <a:ext cx="6097554" cy="369332"/>
          </a:xfrm>
          <a:prstGeom prst="rect">
            <a:avLst/>
          </a:prstGeom>
          <a:noFill/>
        </p:spPr>
        <p:txBody>
          <a:bodyPr wrap="square">
            <a:spAutoFit/>
          </a:bodyPr>
          <a:lstStyle/>
          <a:p>
            <a:r>
              <a:rPr lang="en-US" b="1" i="0" dirty="0">
                <a:solidFill>
                  <a:srgbClr val="FFFFFF"/>
                </a:solidFill>
                <a:effectLst/>
              </a:rPr>
              <a:t>March 28 at 6pm</a:t>
            </a:r>
            <a:endParaRPr lang="en-US" dirty="0"/>
          </a:p>
        </p:txBody>
      </p:sp>
      <p:grpSp>
        <p:nvGrpSpPr>
          <p:cNvPr id="12" name="Group 2">
            <a:extLst>
              <a:ext uri="{FF2B5EF4-FFF2-40B4-BE49-F238E27FC236}">
                <a16:creationId xmlns:a16="http://schemas.microsoft.com/office/drawing/2014/main" id="{FB96248F-6315-5361-571F-30F74DD707BD}"/>
              </a:ext>
            </a:extLst>
          </p:cNvPr>
          <p:cNvGrpSpPr/>
          <p:nvPr/>
        </p:nvGrpSpPr>
        <p:grpSpPr>
          <a:xfrm>
            <a:off x="1370440" y="1242006"/>
            <a:ext cx="3773835" cy="1740829"/>
            <a:chOff x="-27607" y="38997"/>
            <a:chExt cx="4403316" cy="1913890"/>
          </a:xfrm>
          <a:solidFill>
            <a:srgbClr val="00A19B"/>
          </a:solidFill>
        </p:grpSpPr>
        <p:sp>
          <p:nvSpPr>
            <p:cNvPr id="13" name="Freeform 3">
              <a:extLst>
                <a:ext uri="{FF2B5EF4-FFF2-40B4-BE49-F238E27FC236}">
                  <a16:creationId xmlns:a16="http://schemas.microsoft.com/office/drawing/2014/main" id="{9F42CD3E-3C38-89E0-7C57-3858796BA4E4}"/>
                </a:ext>
              </a:extLst>
            </p:cNvPr>
            <p:cNvSpPr/>
            <p:nvPr/>
          </p:nvSpPr>
          <p:spPr>
            <a:xfrm>
              <a:off x="-27607" y="38997"/>
              <a:ext cx="4403316" cy="1913890"/>
            </a:xfrm>
            <a:custGeom>
              <a:avLst/>
              <a:gdLst/>
              <a:ahLst/>
              <a:cxnLst/>
              <a:rect l="l" t="t" r="r" b="b"/>
              <a:pathLst>
                <a:path w="4403316" h="1913890">
                  <a:moveTo>
                    <a:pt x="0" y="0"/>
                  </a:moveTo>
                  <a:lnTo>
                    <a:pt x="4403316" y="0"/>
                  </a:lnTo>
                  <a:lnTo>
                    <a:pt x="4403316" y="1913890"/>
                  </a:lnTo>
                  <a:lnTo>
                    <a:pt x="0" y="1913890"/>
                  </a:lnTo>
                  <a:close/>
                </a:path>
              </a:pathLst>
            </a:custGeom>
            <a:grpFill/>
          </p:spPr>
          <p:txBody>
            <a:bodyPr/>
            <a:lstStyle/>
            <a:p>
              <a:r>
                <a:rPr lang="en-US" sz="9000" dirty="0">
                  <a:solidFill>
                    <a:srgbClr val="FFFFFF"/>
                  </a:solidFill>
                  <a:latin typeface="Gadugi" panose="020B0502040204020203" pitchFamily="34" charset="0"/>
                  <a:ea typeface="Gadugi" panose="020B0502040204020203" pitchFamily="34" charset="0"/>
                </a:rPr>
                <a:t>13,902</a:t>
              </a:r>
            </a:p>
          </p:txBody>
        </p:sp>
      </p:grpSp>
      <p:grpSp>
        <p:nvGrpSpPr>
          <p:cNvPr id="14" name="Group 4">
            <a:extLst>
              <a:ext uri="{FF2B5EF4-FFF2-40B4-BE49-F238E27FC236}">
                <a16:creationId xmlns:a16="http://schemas.microsoft.com/office/drawing/2014/main" id="{05AA1A2A-2157-EED6-4436-01DCBDEE7E36}"/>
              </a:ext>
            </a:extLst>
          </p:cNvPr>
          <p:cNvGrpSpPr/>
          <p:nvPr/>
        </p:nvGrpSpPr>
        <p:grpSpPr>
          <a:xfrm>
            <a:off x="1370440" y="3766121"/>
            <a:ext cx="3667996" cy="1740829"/>
            <a:chOff x="409071" y="108780"/>
            <a:chExt cx="4032641" cy="1913890"/>
          </a:xfrm>
          <a:solidFill>
            <a:srgbClr val="00A19B"/>
          </a:solidFill>
        </p:grpSpPr>
        <p:sp>
          <p:nvSpPr>
            <p:cNvPr id="15" name="Freeform 5">
              <a:extLst>
                <a:ext uri="{FF2B5EF4-FFF2-40B4-BE49-F238E27FC236}">
                  <a16:creationId xmlns:a16="http://schemas.microsoft.com/office/drawing/2014/main" id="{88237E20-31EB-C4B1-412F-64D5E18557FC}"/>
                </a:ext>
              </a:extLst>
            </p:cNvPr>
            <p:cNvSpPr/>
            <p:nvPr/>
          </p:nvSpPr>
          <p:spPr>
            <a:xfrm>
              <a:off x="409071" y="108780"/>
              <a:ext cx="4032641" cy="1913890"/>
            </a:xfrm>
            <a:custGeom>
              <a:avLst/>
              <a:gdLst/>
              <a:ahLst/>
              <a:cxnLst/>
              <a:rect l="l" t="t" r="r" b="b"/>
              <a:pathLst>
                <a:path w="4512584" h="1913890">
                  <a:moveTo>
                    <a:pt x="0" y="0"/>
                  </a:moveTo>
                  <a:lnTo>
                    <a:pt x="4512584" y="0"/>
                  </a:lnTo>
                  <a:lnTo>
                    <a:pt x="4512584" y="1913890"/>
                  </a:lnTo>
                  <a:lnTo>
                    <a:pt x="0" y="1913890"/>
                  </a:lnTo>
                  <a:close/>
                </a:path>
              </a:pathLst>
            </a:custGeom>
            <a:grpFill/>
          </p:spPr>
          <p:txBody>
            <a:bodyPr/>
            <a:lstStyle/>
            <a:p>
              <a:r>
                <a:rPr lang="en-US" sz="9000" dirty="0">
                  <a:solidFill>
                    <a:srgbClr val="FFFFFF"/>
                  </a:solidFill>
                  <a:latin typeface="Gadugi" panose="020B0502040204020203" pitchFamily="34" charset="0"/>
                  <a:ea typeface="Gadugi" panose="020B0502040204020203" pitchFamily="34" charset="0"/>
                </a:rPr>
                <a:t>22,317</a:t>
              </a:r>
            </a:p>
          </p:txBody>
        </p:sp>
      </p:grpSp>
      <p:sp>
        <p:nvSpPr>
          <p:cNvPr id="16" name="TextBox 12">
            <a:extLst>
              <a:ext uri="{FF2B5EF4-FFF2-40B4-BE49-F238E27FC236}">
                <a16:creationId xmlns:a16="http://schemas.microsoft.com/office/drawing/2014/main" id="{37DD4342-F2C1-2C05-2F14-80C858239A74}"/>
              </a:ext>
            </a:extLst>
          </p:cNvPr>
          <p:cNvSpPr txBox="1"/>
          <p:nvPr/>
        </p:nvSpPr>
        <p:spPr>
          <a:xfrm>
            <a:off x="5440130" y="3688551"/>
            <a:ext cx="4524964" cy="1314960"/>
          </a:xfrm>
          <a:prstGeom prst="rect">
            <a:avLst/>
          </a:prstGeom>
        </p:spPr>
        <p:txBody>
          <a:bodyPr wrap="square" lIns="0" tIns="0" rIns="0" bIns="0" rtlCol="0" anchor="t">
            <a:spAutoFit/>
          </a:bodyPr>
          <a:lstStyle/>
          <a:p>
            <a:pPr algn="ctr">
              <a:lnSpc>
                <a:spcPts val="12040"/>
              </a:lnSpc>
            </a:pPr>
            <a:r>
              <a:rPr lang="en-US" sz="4000" dirty="0">
                <a:latin typeface="Gadugi" panose="020B0502040204020203" pitchFamily="34" charset="0"/>
                <a:ea typeface="Gadugi" panose="020B0502040204020203" pitchFamily="34" charset="0"/>
              </a:rPr>
              <a:t>Individual Members</a:t>
            </a:r>
          </a:p>
        </p:txBody>
      </p:sp>
      <p:sp>
        <p:nvSpPr>
          <p:cNvPr id="18" name="TextBox 18">
            <a:extLst>
              <a:ext uri="{FF2B5EF4-FFF2-40B4-BE49-F238E27FC236}">
                <a16:creationId xmlns:a16="http://schemas.microsoft.com/office/drawing/2014/main" id="{61BE354E-3D94-686E-0AE7-8D783178C6A2}"/>
              </a:ext>
            </a:extLst>
          </p:cNvPr>
          <p:cNvSpPr txBox="1"/>
          <p:nvPr/>
        </p:nvSpPr>
        <p:spPr>
          <a:xfrm>
            <a:off x="5701002" y="2369712"/>
            <a:ext cx="5394651" cy="591059"/>
          </a:xfrm>
          <a:prstGeom prst="rect">
            <a:avLst/>
          </a:prstGeom>
        </p:spPr>
        <p:txBody>
          <a:bodyPr wrap="square" lIns="0" tIns="0" rIns="0" bIns="0" rtlCol="0" anchor="t">
            <a:spAutoFit/>
          </a:bodyPr>
          <a:lstStyle/>
          <a:p>
            <a:pPr>
              <a:lnSpc>
                <a:spcPts val="5319"/>
              </a:lnSpc>
            </a:pPr>
            <a:r>
              <a:rPr lang="en-US" sz="2800" dirty="0">
                <a:latin typeface="Gadugi" panose="020B0502040204020203" pitchFamily="34" charset="0"/>
                <a:ea typeface="Gadugi" panose="020B0502040204020203" pitchFamily="34" charset="0"/>
              </a:rPr>
              <a:t>Increase of 30 over 2024</a:t>
            </a:r>
          </a:p>
        </p:txBody>
      </p:sp>
      <p:sp>
        <p:nvSpPr>
          <p:cNvPr id="19" name="TextBox 19">
            <a:extLst>
              <a:ext uri="{FF2B5EF4-FFF2-40B4-BE49-F238E27FC236}">
                <a16:creationId xmlns:a16="http://schemas.microsoft.com/office/drawing/2014/main" id="{98B21251-7A1C-F700-7B38-AC5B8117C35C}"/>
              </a:ext>
            </a:extLst>
          </p:cNvPr>
          <p:cNvSpPr txBox="1"/>
          <p:nvPr/>
        </p:nvSpPr>
        <p:spPr>
          <a:xfrm>
            <a:off x="5701004" y="4887130"/>
            <a:ext cx="5394650" cy="591059"/>
          </a:xfrm>
          <a:prstGeom prst="rect">
            <a:avLst/>
          </a:prstGeom>
        </p:spPr>
        <p:txBody>
          <a:bodyPr wrap="square" lIns="0" tIns="0" rIns="0" bIns="0" rtlCol="0" anchor="t">
            <a:spAutoFit/>
          </a:bodyPr>
          <a:lstStyle/>
          <a:p>
            <a:pPr>
              <a:lnSpc>
                <a:spcPts val="5319"/>
              </a:lnSpc>
            </a:pPr>
            <a:r>
              <a:rPr lang="en-US" sz="2800" dirty="0">
                <a:latin typeface="Gadugi" panose="020B0502040204020203" pitchFamily="34" charset="0"/>
                <a:ea typeface="Gadugi" panose="020B0502040204020203" pitchFamily="34" charset="0"/>
              </a:rPr>
              <a:t>Decrease of 18 over 2024</a:t>
            </a:r>
          </a:p>
        </p:txBody>
      </p:sp>
      <p:sp>
        <p:nvSpPr>
          <p:cNvPr id="20" name="TextBox 12">
            <a:extLst>
              <a:ext uri="{FF2B5EF4-FFF2-40B4-BE49-F238E27FC236}">
                <a16:creationId xmlns:a16="http://schemas.microsoft.com/office/drawing/2014/main" id="{E74395B4-4667-D95C-9D78-D204E69622E0}"/>
              </a:ext>
            </a:extLst>
          </p:cNvPr>
          <p:cNvSpPr txBox="1"/>
          <p:nvPr/>
        </p:nvSpPr>
        <p:spPr>
          <a:xfrm>
            <a:off x="5440130" y="1230810"/>
            <a:ext cx="4999654" cy="1270348"/>
          </a:xfrm>
          <a:prstGeom prst="rect">
            <a:avLst/>
          </a:prstGeom>
        </p:spPr>
        <p:txBody>
          <a:bodyPr wrap="square" lIns="0" tIns="0" rIns="0" bIns="0" rtlCol="0" anchor="t">
            <a:spAutoFit/>
          </a:bodyPr>
          <a:lstStyle/>
          <a:p>
            <a:pPr algn="ctr">
              <a:lnSpc>
                <a:spcPts val="12040"/>
              </a:lnSpc>
            </a:pPr>
            <a:r>
              <a:rPr lang="en-US" sz="4000" dirty="0">
                <a:latin typeface="Gadugi" panose="020B0502040204020203" pitchFamily="34" charset="0"/>
                <a:ea typeface="Gadugi" panose="020B0502040204020203" pitchFamily="34" charset="0"/>
              </a:rPr>
              <a:t>Individual Households</a:t>
            </a:r>
          </a:p>
        </p:txBody>
      </p:sp>
      <p:sp>
        <p:nvSpPr>
          <p:cNvPr id="3" name="Rectangle 2">
            <a:extLst>
              <a:ext uri="{FF2B5EF4-FFF2-40B4-BE49-F238E27FC236}">
                <a16:creationId xmlns:a16="http://schemas.microsoft.com/office/drawing/2014/main" id="{F504652C-82B2-B15D-05E4-CCC344E58195}"/>
              </a:ext>
            </a:extLst>
          </p:cNvPr>
          <p:cNvSpPr/>
          <p:nvPr/>
        </p:nvSpPr>
        <p:spPr>
          <a:xfrm>
            <a:off x="7037294" y="143435"/>
            <a:ext cx="3908612" cy="6910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7503B4-2EB0-99E7-14A2-591B5E12D0CD}"/>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13566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a:extLst>
              <a:ext uri="{FF2B5EF4-FFF2-40B4-BE49-F238E27FC236}">
                <a16:creationId xmlns:a16="http://schemas.microsoft.com/office/drawing/2014/main" id="{3EFDBB88-E905-EE3F-7193-FB537BB5C2E3}"/>
              </a:ext>
            </a:extLst>
          </p:cNvPr>
          <p:cNvSpPr/>
          <p:nvPr/>
        </p:nvSpPr>
        <p:spPr>
          <a:xfrm>
            <a:off x="992967" y="2724517"/>
            <a:ext cx="763723" cy="906796"/>
          </a:xfrm>
          <a:prstGeom prst="rect">
            <a:avLst/>
          </a:prstGeom>
          <a:solidFill>
            <a:srgbClr val="A3512B"/>
          </a:solidFill>
        </p:spPr>
      </p:sp>
      <p:grpSp>
        <p:nvGrpSpPr>
          <p:cNvPr id="3" name="Group 7">
            <a:extLst>
              <a:ext uri="{FF2B5EF4-FFF2-40B4-BE49-F238E27FC236}">
                <a16:creationId xmlns:a16="http://schemas.microsoft.com/office/drawing/2014/main" id="{BB4AE527-A79C-6330-B367-927122AB3DAA}"/>
              </a:ext>
            </a:extLst>
          </p:cNvPr>
          <p:cNvGrpSpPr/>
          <p:nvPr/>
        </p:nvGrpSpPr>
        <p:grpSpPr>
          <a:xfrm>
            <a:off x="966893" y="3709516"/>
            <a:ext cx="780068" cy="408008"/>
            <a:chOff x="0" y="0"/>
            <a:chExt cx="2728712" cy="832939"/>
          </a:xfrm>
        </p:grpSpPr>
        <p:sp>
          <p:nvSpPr>
            <p:cNvPr id="4" name="Freeform 8">
              <a:extLst>
                <a:ext uri="{FF2B5EF4-FFF2-40B4-BE49-F238E27FC236}">
                  <a16:creationId xmlns:a16="http://schemas.microsoft.com/office/drawing/2014/main" id="{DD1B163D-6BD7-1F4D-5315-469D238829AF}"/>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 name="Group 9">
            <a:extLst>
              <a:ext uri="{FF2B5EF4-FFF2-40B4-BE49-F238E27FC236}">
                <a16:creationId xmlns:a16="http://schemas.microsoft.com/office/drawing/2014/main" id="{27F76DE6-2428-CCFF-0B2B-4E5BF7B997EA}"/>
              </a:ext>
            </a:extLst>
          </p:cNvPr>
          <p:cNvGrpSpPr/>
          <p:nvPr/>
        </p:nvGrpSpPr>
        <p:grpSpPr>
          <a:xfrm>
            <a:off x="966893" y="4203282"/>
            <a:ext cx="780068" cy="972411"/>
            <a:chOff x="0" y="0"/>
            <a:chExt cx="547181" cy="398078"/>
          </a:xfrm>
          <a:solidFill>
            <a:srgbClr val="00A19B"/>
          </a:solidFill>
        </p:grpSpPr>
        <p:sp>
          <p:nvSpPr>
            <p:cNvPr id="6" name="Freeform 10">
              <a:extLst>
                <a:ext uri="{FF2B5EF4-FFF2-40B4-BE49-F238E27FC236}">
                  <a16:creationId xmlns:a16="http://schemas.microsoft.com/office/drawing/2014/main" id="{E9F7145F-71C8-3A87-D370-F992C8916F9B}"/>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7" name="TextBox 41">
            <a:extLst>
              <a:ext uri="{FF2B5EF4-FFF2-40B4-BE49-F238E27FC236}">
                <a16:creationId xmlns:a16="http://schemas.microsoft.com/office/drawing/2014/main" id="{9F7FD456-E18A-8ABC-9C2C-02437A74C921}"/>
              </a:ext>
            </a:extLst>
          </p:cNvPr>
          <p:cNvSpPr txBox="1"/>
          <p:nvPr/>
        </p:nvSpPr>
        <p:spPr>
          <a:xfrm>
            <a:off x="1018816" y="4066831"/>
            <a:ext cx="763723" cy="795026"/>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9</a:t>
            </a:r>
          </a:p>
        </p:txBody>
      </p:sp>
      <p:sp>
        <p:nvSpPr>
          <p:cNvPr id="8" name="TextBox 54">
            <a:extLst>
              <a:ext uri="{FF2B5EF4-FFF2-40B4-BE49-F238E27FC236}">
                <a16:creationId xmlns:a16="http://schemas.microsoft.com/office/drawing/2014/main" id="{DFD20BF6-2522-ADD7-29FF-4CD03A1BBD0A}"/>
              </a:ext>
            </a:extLst>
          </p:cNvPr>
          <p:cNvSpPr txBox="1"/>
          <p:nvPr/>
        </p:nvSpPr>
        <p:spPr>
          <a:xfrm>
            <a:off x="-376035" y="1046905"/>
            <a:ext cx="13121450" cy="1474571"/>
          </a:xfrm>
          <a:prstGeom prst="rect">
            <a:avLst/>
          </a:prstGeom>
        </p:spPr>
        <p:txBody>
          <a:bodyPr lIns="0" tIns="0" rIns="0" bIns="0" rtlCol="0" anchor="t">
            <a:spAutoFit/>
          </a:bodyPr>
          <a:lstStyle/>
          <a:p>
            <a:pPr algn="ctr">
              <a:lnSpc>
                <a:spcPts val="12599"/>
              </a:lnSpc>
            </a:pPr>
            <a:r>
              <a:rPr lang="en-US" sz="8000" dirty="0">
                <a:latin typeface="Gadugi" panose="020B0502040204020203" pitchFamily="34" charset="0"/>
                <a:ea typeface="Gadugi" panose="020B0502040204020203" pitchFamily="34" charset="0"/>
              </a:rPr>
              <a:t>Babies by the Decade</a:t>
            </a:r>
          </a:p>
        </p:txBody>
      </p:sp>
      <p:sp>
        <p:nvSpPr>
          <p:cNvPr id="9" name="TextBox 57">
            <a:extLst>
              <a:ext uri="{FF2B5EF4-FFF2-40B4-BE49-F238E27FC236}">
                <a16:creationId xmlns:a16="http://schemas.microsoft.com/office/drawing/2014/main" id="{E9D8ACA6-3553-A06F-8DB5-D29974F6EB42}"/>
              </a:ext>
            </a:extLst>
          </p:cNvPr>
          <p:cNvSpPr txBox="1"/>
          <p:nvPr/>
        </p:nvSpPr>
        <p:spPr>
          <a:xfrm>
            <a:off x="938732" y="2933555"/>
            <a:ext cx="862407" cy="363882"/>
          </a:xfrm>
          <a:prstGeom prst="rect">
            <a:avLst/>
          </a:prstGeom>
        </p:spPr>
        <p:txBody>
          <a:bodyPr wrap="square" lIns="0" tIns="0" rIns="0" bIns="0" rtlCol="0" anchor="t">
            <a:spAutoFit/>
          </a:bodyPr>
          <a:lstStyle/>
          <a:p>
            <a:pPr algn="ctr">
              <a:lnSpc>
                <a:spcPct val="150000"/>
              </a:lnSpc>
            </a:pPr>
            <a:r>
              <a:rPr lang="en-US" b="1" dirty="0">
                <a:solidFill>
                  <a:srgbClr val="FFFFFF"/>
                </a:solidFill>
                <a:latin typeface="Gadugi" panose="020B0502040204020203" pitchFamily="34" charset="0"/>
                <a:ea typeface="Gadugi" panose="020B0502040204020203" pitchFamily="34" charset="0"/>
              </a:rPr>
              <a:t>1910S</a:t>
            </a:r>
          </a:p>
        </p:txBody>
      </p:sp>
      <p:sp>
        <p:nvSpPr>
          <p:cNvPr id="10" name="TextBox 59">
            <a:extLst>
              <a:ext uri="{FF2B5EF4-FFF2-40B4-BE49-F238E27FC236}">
                <a16:creationId xmlns:a16="http://schemas.microsoft.com/office/drawing/2014/main" id="{92A9C3B2-335B-D21E-D89F-657EB831874F}"/>
              </a:ext>
            </a:extLst>
          </p:cNvPr>
          <p:cNvSpPr txBox="1"/>
          <p:nvPr/>
        </p:nvSpPr>
        <p:spPr>
          <a:xfrm>
            <a:off x="3186891" y="5394082"/>
            <a:ext cx="8366826" cy="847155"/>
          </a:xfrm>
          <a:prstGeom prst="rect">
            <a:avLst/>
          </a:prstGeom>
        </p:spPr>
        <p:txBody>
          <a:bodyPr wrap="square" lIns="0" tIns="0" rIns="0" bIns="0" rtlCol="0" anchor="t">
            <a:spAutoFit/>
          </a:bodyPr>
          <a:lstStyle/>
          <a:p>
            <a:pPr algn="ctr">
              <a:lnSpc>
                <a:spcPts val="7552"/>
              </a:lnSpc>
            </a:pPr>
            <a:r>
              <a:rPr lang="en-US" sz="4000" dirty="0">
                <a:latin typeface="Gadugi" panose="020B0502040204020203" pitchFamily="34" charset="0"/>
                <a:ea typeface="Gadugi" panose="020B0502040204020203" pitchFamily="34" charset="0"/>
              </a:rPr>
              <a:t>Most popular birth year: </a:t>
            </a:r>
            <a:r>
              <a:rPr lang="en-US" sz="4000" b="1" dirty="0">
                <a:latin typeface="Gadugi" panose="020B0502040204020203" pitchFamily="34" charset="0"/>
                <a:ea typeface="Gadugi" panose="020B0502040204020203" pitchFamily="34" charset="0"/>
              </a:rPr>
              <a:t>1947</a:t>
            </a:r>
          </a:p>
        </p:txBody>
      </p:sp>
      <p:sp>
        <p:nvSpPr>
          <p:cNvPr id="11" name="AutoShape 6">
            <a:extLst>
              <a:ext uri="{FF2B5EF4-FFF2-40B4-BE49-F238E27FC236}">
                <a16:creationId xmlns:a16="http://schemas.microsoft.com/office/drawing/2014/main" id="{D6CD44FB-823E-0D12-496F-80D28CE15E60}"/>
              </a:ext>
            </a:extLst>
          </p:cNvPr>
          <p:cNvSpPr/>
          <p:nvPr/>
        </p:nvSpPr>
        <p:spPr>
          <a:xfrm>
            <a:off x="2073280" y="2725752"/>
            <a:ext cx="763723" cy="906796"/>
          </a:xfrm>
          <a:prstGeom prst="rect">
            <a:avLst/>
          </a:prstGeom>
          <a:solidFill>
            <a:srgbClr val="A3512B"/>
          </a:solidFill>
        </p:spPr>
      </p:sp>
      <p:sp>
        <p:nvSpPr>
          <p:cNvPr id="12" name="TextBox 57">
            <a:extLst>
              <a:ext uri="{FF2B5EF4-FFF2-40B4-BE49-F238E27FC236}">
                <a16:creationId xmlns:a16="http://schemas.microsoft.com/office/drawing/2014/main" id="{2AD9183A-0B0D-79A4-3010-F364D08F1E00}"/>
              </a:ext>
            </a:extLst>
          </p:cNvPr>
          <p:cNvSpPr txBox="1"/>
          <p:nvPr/>
        </p:nvSpPr>
        <p:spPr>
          <a:xfrm>
            <a:off x="2023937" y="2927070"/>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1920s</a:t>
            </a:r>
          </a:p>
        </p:txBody>
      </p:sp>
      <p:sp>
        <p:nvSpPr>
          <p:cNvPr id="13" name="AutoShape 6">
            <a:extLst>
              <a:ext uri="{FF2B5EF4-FFF2-40B4-BE49-F238E27FC236}">
                <a16:creationId xmlns:a16="http://schemas.microsoft.com/office/drawing/2014/main" id="{4B591050-442D-9DEA-6B0A-78741803B53B}"/>
              </a:ext>
            </a:extLst>
          </p:cNvPr>
          <p:cNvSpPr/>
          <p:nvPr/>
        </p:nvSpPr>
        <p:spPr>
          <a:xfrm>
            <a:off x="3191132" y="2719056"/>
            <a:ext cx="763723" cy="906796"/>
          </a:xfrm>
          <a:prstGeom prst="rect">
            <a:avLst/>
          </a:prstGeom>
          <a:solidFill>
            <a:srgbClr val="A3512B"/>
          </a:solidFill>
        </p:spPr>
      </p:sp>
      <p:sp>
        <p:nvSpPr>
          <p:cNvPr id="14" name="TextBox 13">
            <a:extLst>
              <a:ext uri="{FF2B5EF4-FFF2-40B4-BE49-F238E27FC236}">
                <a16:creationId xmlns:a16="http://schemas.microsoft.com/office/drawing/2014/main" id="{8A97E843-ACCB-87C8-1684-A5665161C548}"/>
              </a:ext>
            </a:extLst>
          </p:cNvPr>
          <p:cNvSpPr txBox="1"/>
          <p:nvPr/>
        </p:nvSpPr>
        <p:spPr>
          <a:xfrm>
            <a:off x="3132048" y="2918226"/>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1930s</a:t>
            </a:r>
          </a:p>
        </p:txBody>
      </p:sp>
      <p:sp>
        <p:nvSpPr>
          <p:cNvPr id="15" name="AutoShape 6">
            <a:extLst>
              <a:ext uri="{FF2B5EF4-FFF2-40B4-BE49-F238E27FC236}">
                <a16:creationId xmlns:a16="http://schemas.microsoft.com/office/drawing/2014/main" id="{99E79AB5-ADBB-D275-339A-CF994F46759F}"/>
              </a:ext>
            </a:extLst>
          </p:cNvPr>
          <p:cNvSpPr/>
          <p:nvPr/>
        </p:nvSpPr>
        <p:spPr>
          <a:xfrm>
            <a:off x="4277882" y="2699038"/>
            <a:ext cx="763723" cy="906796"/>
          </a:xfrm>
          <a:prstGeom prst="rect">
            <a:avLst/>
          </a:prstGeom>
          <a:solidFill>
            <a:srgbClr val="A3512B"/>
          </a:solidFill>
        </p:spPr>
      </p:sp>
      <p:sp>
        <p:nvSpPr>
          <p:cNvPr id="16" name="TextBox 57">
            <a:extLst>
              <a:ext uri="{FF2B5EF4-FFF2-40B4-BE49-F238E27FC236}">
                <a16:creationId xmlns:a16="http://schemas.microsoft.com/office/drawing/2014/main" id="{E7A93FEB-64C9-BFCC-D280-79E220DCC908}"/>
              </a:ext>
            </a:extLst>
          </p:cNvPr>
          <p:cNvSpPr txBox="1"/>
          <p:nvPr/>
        </p:nvSpPr>
        <p:spPr>
          <a:xfrm>
            <a:off x="4195891" y="2927069"/>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1940s</a:t>
            </a:r>
          </a:p>
        </p:txBody>
      </p:sp>
      <p:sp>
        <p:nvSpPr>
          <p:cNvPr id="17" name="AutoShape 6">
            <a:extLst>
              <a:ext uri="{FF2B5EF4-FFF2-40B4-BE49-F238E27FC236}">
                <a16:creationId xmlns:a16="http://schemas.microsoft.com/office/drawing/2014/main" id="{EEAACBE2-8B83-BD03-616C-56A7C1194CCB}"/>
              </a:ext>
            </a:extLst>
          </p:cNvPr>
          <p:cNvSpPr/>
          <p:nvPr/>
        </p:nvSpPr>
        <p:spPr>
          <a:xfrm>
            <a:off x="5414049" y="2710051"/>
            <a:ext cx="763723" cy="906796"/>
          </a:xfrm>
          <a:prstGeom prst="rect">
            <a:avLst/>
          </a:prstGeom>
          <a:solidFill>
            <a:srgbClr val="A3512B"/>
          </a:solidFill>
        </p:spPr>
      </p:sp>
      <p:sp>
        <p:nvSpPr>
          <p:cNvPr id="18" name="TextBox 57">
            <a:extLst>
              <a:ext uri="{FF2B5EF4-FFF2-40B4-BE49-F238E27FC236}">
                <a16:creationId xmlns:a16="http://schemas.microsoft.com/office/drawing/2014/main" id="{5727318A-496B-E562-D50B-C48379267E82}"/>
              </a:ext>
            </a:extLst>
          </p:cNvPr>
          <p:cNvSpPr txBox="1"/>
          <p:nvPr/>
        </p:nvSpPr>
        <p:spPr>
          <a:xfrm>
            <a:off x="5336610" y="2936255"/>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1950s</a:t>
            </a:r>
          </a:p>
        </p:txBody>
      </p:sp>
      <p:sp>
        <p:nvSpPr>
          <p:cNvPr id="19" name="AutoShape 6">
            <a:extLst>
              <a:ext uri="{FF2B5EF4-FFF2-40B4-BE49-F238E27FC236}">
                <a16:creationId xmlns:a16="http://schemas.microsoft.com/office/drawing/2014/main" id="{990544DA-EA27-CDC0-1640-A83875ED462A}"/>
              </a:ext>
            </a:extLst>
          </p:cNvPr>
          <p:cNvSpPr/>
          <p:nvPr/>
        </p:nvSpPr>
        <p:spPr>
          <a:xfrm>
            <a:off x="6545749" y="2720351"/>
            <a:ext cx="763723" cy="906796"/>
          </a:xfrm>
          <a:prstGeom prst="rect">
            <a:avLst/>
          </a:prstGeom>
          <a:solidFill>
            <a:srgbClr val="A3512B"/>
          </a:solidFill>
        </p:spPr>
      </p:sp>
      <p:sp>
        <p:nvSpPr>
          <p:cNvPr id="20" name="TextBox 57">
            <a:extLst>
              <a:ext uri="{FF2B5EF4-FFF2-40B4-BE49-F238E27FC236}">
                <a16:creationId xmlns:a16="http://schemas.microsoft.com/office/drawing/2014/main" id="{3339A6B9-7301-7149-254E-EE5F6363B36C}"/>
              </a:ext>
            </a:extLst>
          </p:cNvPr>
          <p:cNvSpPr txBox="1"/>
          <p:nvPr/>
        </p:nvSpPr>
        <p:spPr>
          <a:xfrm>
            <a:off x="6506356" y="2950265"/>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1960s</a:t>
            </a:r>
          </a:p>
        </p:txBody>
      </p:sp>
      <p:sp>
        <p:nvSpPr>
          <p:cNvPr id="21" name="AutoShape 6">
            <a:extLst>
              <a:ext uri="{FF2B5EF4-FFF2-40B4-BE49-F238E27FC236}">
                <a16:creationId xmlns:a16="http://schemas.microsoft.com/office/drawing/2014/main" id="{A4B01F9B-C025-E272-0D26-13CBAE033ADA}"/>
              </a:ext>
            </a:extLst>
          </p:cNvPr>
          <p:cNvSpPr/>
          <p:nvPr/>
        </p:nvSpPr>
        <p:spPr>
          <a:xfrm>
            <a:off x="7708979" y="2720351"/>
            <a:ext cx="763723" cy="906796"/>
          </a:xfrm>
          <a:prstGeom prst="rect">
            <a:avLst/>
          </a:prstGeom>
          <a:solidFill>
            <a:srgbClr val="A3512B"/>
          </a:solidFill>
        </p:spPr>
      </p:sp>
      <p:sp>
        <p:nvSpPr>
          <p:cNvPr id="22" name="TextBox 57">
            <a:extLst>
              <a:ext uri="{FF2B5EF4-FFF2-40B4-BE49-F238E27FC236}">
                <a16:creationId xmlns:a16="http://schemas.microsoft.com/office/drawing/2014/main" id="{AFF6984B-3EDF-42D5-9087-762817B020CD}"/>
              </a:ext>
            </a:extLst>
          </p:cNvPr>
          <p:cNvSpPr txBox="1"/>
          <p:nvPr/>
        </p:nvSpPr>
        <p:spPr>
          <a:xfrm>
            <a:off x="7644957" y="2924935"/>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1970s</a:t>
            </a:r>
          </a:p>
        </p:txBody>
      </p:sp>
      <p:grpSp>
        <p:nvGrpSpPr>
          <p:cNvPr id="23" name="Group 7">
            <a:extLst>
              <a:ext uri="{FF2B5EF4-FFF2-40B4-BE49-F238E27FC236}">
                <a16:creationId xmlns:a16="http://schemas.microsoft.com/office/drawing/2014/main" id="{36CD7377-DC03-96FB-1E10-6F335CBBE57E}"/>
              </a:ext>
            </a:extLst>
          </p:cNvPr>
          <p:cNvGrpSpPr/>
          <p:nvPr/>
        </p:nvGrpSpPr>
        <p:grpSpPr>
          <a:xfrm>
            <a:off x="2056191" y="3728759"/>
            <a:ext cx="780068" cy="408008"/>
            <a:chOff x="0" y="0"/>
            <a:chExt cx="2728712" cy="832939"/>
          </a:xfrm>
        </p:grpSpPr>
        <p:sp>
          <p:nvSpPr>
            <p:cNvPr id="24" name="Freeform 8">
              <a:extLst>
                <a:ext uri="{FF2B5EF4-FFF2-40B4-BE49-F238E27FC236}">
                  <a16:creationId xmlns:a16="http://schemas.microsoft.com/office/drawing/2014/main" id="{D5A88515-7212-F9BF-2822-9D576A6D85A0}"/>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25" name="Group 9">
            <a:extLst>
              <a:ext uri="{FF2B5EF4-FFF2-40B4-BE49-F238E27FC236}">
                <a16:creationId xmlns:a16="http://schemas.microsoft.com/office/drawing/2014/main" id="{52B38A12-8D27-7326-2870-3156B483B9BD}"/>
              </a:ext>
            </a:extLst>
          </p:cNvPr>
          <p:cNvGrpSpPr/>
          <p:nvPr/>
        </p:nvGrpSpPr>
        <p:grpSpPr>
          <a:xfrm>
            <a:off x="2056191" y="4222525"/>
            <a:ext cx="780068" cy="972411"/>
            <a:chOff x="0" y="0"/>
            <a:chExt cx="547181" cy="398078"/>
          </a:xfrm>
          <a:solidFill>
            <a:srgbClr val="00A19B"/>
          </a:solidFill>
        </p:grpSpPr>
        <p:sp>
          <p:nvSpPr>
            <p:cNvPr id="26" name="Freeform 10">
              <a:extLst>
                <a:ext uri="{FF2B5EF4-FFF2-40B4-BE49-F238E27FC236}">
                  <a16:creationId xmlns:a16="http://schemas.microsoft.com/office/drawing/2014/main" id="{4C2C69F7-04DF-8EDD-A371-3FCF10847954}"/>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27" name="TextBox 41">
            <a:extLst>
              <a:ext uri="{FF2B5EF4-FFF2-40B4-BE49-F238E27FC236}">
                <a16:creationId xmlns:a16="http://schemas.microsoft.com/office/drawing/2014/main" id="{FFC8FA9A-D3C6-0F46-48BB-E5981E95BA3D}"/>
              </a:ext>
            </a:extLst>
          </p:cNvPr>
          <p:cNvSpPr txBox="1"/>
          <p:nvPr/>
        </p:nvSpPr>
        <p:spPr>
          <a:xfrm>
            <a:off x="2108114" y="4086074"/>
            <a:ext cx="763723" cy="795026"/>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195</a:t>
            </a:r>
          </a:p>
        </p:txBody>
      </p:sp>
      <p:grpSp>
        <p:nvGrpSpPr>
          <p:cNvPr id="28" name="Group 7">
            <a:extLst>
              <a:ext uri="{FF2B5EF4-FFF2-40B4-BE49-F238E27FC236}">
                <a16:creationId xmlns:a16="http://schemas.microsoft.com/office/drawing/2014/main" id="{4CCDBB6C-B72F-C5B0-0981-7C3AC9DBAD5D}"/>
              </a:ext>
            </a:extLst>
          </p:cNvPr>
          <p:cNvGrpSpPr/>
          <p:nvPr/>
        </p:nvGrpSpPr>
        <p:grpSpPr>
          <a:xfrm>
            <a:off x="3177467" y="3712916"/>
            <a:ext cx="780068" cy="408008"/>
            <a:chOff x="0" y="0"/>
            <a:chExt cx="2728712" cy="832939"/>
          </a:xfrm>
        </p:grpSpPr>
        <p:sp>
          <p:nvSpPr>
            <p:cNvPr id="29" name="Freeform 8">
              <a:extLst>
                <a:ext uri="{FF2B5EF4-FFF2-40B4-BE49-F238E27FC236}">
                  <a16:creationId xmlns:a16="http://schemas.microsoft.com/office/drawing/2014/main" id="{51D67328-14E3-0ADA-C916-25373CBB81B3}"/>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30" name="Group 9">
            <a:extLst>
              <a:ext uri="{FF2B5EF4-FFF2-40B4-BE49-F238E27FC236}">
                <a16:creationId xmlns:a16="http://schemas.microsoft.com/office/drawing/2014/main" id="{C552E78C-72AA-4531-21B4-6A62CA7D8C07}"/>
              </a:ext>
            </a:extLst>
          </p:cNvPr>
          <p:cNvGrpSpPr/>
          <p:nvPr/>
        </p:nvGrpSpPr>
        <p:grpSpPr>
          <a:xfrm>
            <a:off x="3177467" y="4206682"/>
            <a:ext cx="780068" cy="972411"/>
            <a:chOff x="0" y="0"/>
            <a:chExt cx="547181" cy="398078"/>
          </a:xfrm>
          <a:solidFill>
            <a:srgbClr val="00A19B"/>
          </a:solidFill>
        </p:grpSpPr>
        <p:sp>
          <p:nvSpPr>
            <p:cNvPr id="31" name="Freeform 10">
              <a:extLst>
                <a:ext uri="{FF2B5EF4-FFF2-40B4-BE49-F238E27FC236}">
                  <a16:creationId xmlns:a16="http://schemas.microsoft.com/office/drawing/2014/main" id="{92BCD890-F26D-FAE7-7552-8A802EC65B3F}"/>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32" name="TextBox 41">
            <a:extLst>
              <a:ext uri="{FF2B5EF4-FFF2-40B4-BE49-F238E27FC236}">
                <a16:creationId xmlns:a16="http://schemas.microsoft.com/office/drawing/2014/main" id="{EB79BBB3-B015-4CF4-4C85-2C22695DE9D6}"/>
              </a:ext>
            </a:extLst>
          </p:cNvPr>
          <p:cNvSpPr txBox="1"/>
          <p:nvPr/>
        </p:nvSpPr>
        <p:spPr>
          <a:xfrm>
            <a:off x="3207240" y="4072495"/>
            <a:ext cx="763723" cy="771814"/>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2150</a:t>
            </a:r>
          </a:p>
        </p:txBody>
      </p:sp>
      <p:grpSp>
        <p:nvGrpSpPr>
          <p:cNvPr id="33" name="Group 7">
            <a:extLst>
              <a:ext uri="{FF2B5EF4-FFF2-40B4-BE49-F238E27FC236}">
                <a16:creationId xmlns:a16="http://schemas.microsoft.com/office/drawing/2014/main" id="{997DD41C-F505-26E5-C795-BA03972F38A4}"/>
              </a:ext>
            </a:extLst>
          </p:cNvPr>
          <p:cNvGrpSpPr/>
          <p:nvPr/>
        </p:nvGrpSpPr>
        <p:grpSpPr>
          <a:xfrm>
            <a:off x="4268336" y="3712916"/>
            <a:ext cx="780068" cy="408008"/>
            <a:chOff x="0" y="0"/>
            <a:chExt cx="2728712" cy="832939"/>
          </a:xfrm>
        </p:grpSpPr>
        <p:sp>
          <p:nvSpPr>
            <p:cNvPr id="34" name="Freeform 8">
              <a:extLst>
                <a:ext uri="{FF2B5EF4-FFF2-40B4-BE49-F238E27FC236}">
                  <a16:creationId xmlns:a16="http://schemas.microsoft.com/office/drawing/2014/main" id="{94343D5D-9C92-C96A-CF60-08AFE825CD10}"/>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35" name="Group 9">
            <a:extLst>
              <a:ext uri="{FF2B5EF4-FFF2-40B4-BE49-F238E27FC236}">
                <a16:creationId xmlns:a16="http://schemas.microsoft.com/office/drawing/2014/main" id="{844F4AC7-B07C-C014-865B-F484AA9AA496}"/>
              </a:ext>
            </a:extLst>
          </p:cNvPr>
          <p:cNvGrpSpPr/>
          <p:nvPr/>
        </p:nvGrpSpPr>
        <p:grpSpPr>
          <a:xfrm>
            <a:off x="4268336" y="4206682"/>
            <a:ext cx="780068" cy="972411"/>
            <a:chOff x="0" y="0"/>
            <a:chExt cx="547181" cy="398078"/>
          </a:xfrm>
          <a:solidFill>
            <a:srgbClr val="00A19B"/>
          </a:solidFill>
        </p:grpSpPr>
        <p:sp>
          <p:nvSpPr>
            <p:cNvPr id="36" name="Freeform 10">
              <a:extLst>
                <a:ext uri="{FF2B5EF4-FFF2-40B4-BE49-F238E27FC236}">
                  <a16:creationId xmlns:a16="http://schemas.microsoft.com/office/drawing/2014/main" id="{912C570D-6B71-EE44-EDE3-3E986DC7785A}"/>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37" name="TextBox 41">
            <a:extLst>
              <a:ext uri="{FF2B5EF4-FFF2-40B4-BE49-F238E27FC236}">
                <a16:creationId xmlns:a16="http://schemas.microsoft.com/office/drawing/2014/main" id="{DB8D617B-DB0F-5895-816E-8F4233E4EAAE}"/>
              </a:ext>
            </a:extLst>
          </p:cNvPr>
          <p:cNvSpPr txBox="1"/>
          <p:nvPr/>
        </p:nvSpPr>
        <p:spPr>
          <a:xfrm>
            <a:off x="4300932" y="4045701"/>
            <a:ext cx="763723" cy="771814"/>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8122</a:t>
            </a:r>
          </a:p>
        </p:txBody>
      </p:sp>
      <p:grpSp>
        <p:nvGrpSpPr>
          <p:cNvPr id="38" name="Group 7">
            <a:extLst>
              <a:ext uri="{FF2B5EF4-FFF2-40B4-BE49-F238E27FC236}">
                <a16:creationId xmlns:a16="http://schemas.microsoft.com/office/drawing/2014/main" id="{C11FF070-6FA0-CAFE-9B96-66598338054B}"/>
              </a:ext>
            </a:extLst>
          </p:cNvPr>
          <p:cNvGrpSpPr/>
          <p:nvPr/>
        </p:nvGrpSpPr>
        <p:grpSpPr>
          <a:xfrm>
            <a:off x="5404622" y="3723544"/>
            <a:ext cx="780068" cy="408008"/>
            <a:chOff x="0" y="0"/>
            <a:chExt cx="2728712" cy="832939"/>
          </a:xfrm>
        </p:grpSpPr>
        <p:sp>
          <p:nvSpPr>
            <p:cNvPr id="39" name="Freeform 8">
              <a:extLst>
                <a:ext uri="{FF2B5EF4-FFF2-40B4-BE49-F238E27FC236}">
                  <a16:creationId xmlns:a16="http://schemas.microsoft.com/office/drawing/2014/main" id="{9310B0DC-0A37-A903-5B91-3398BE7728D6}"/>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40" name="Group 9">
            <a:extLst>
              <a:ext uri="{FF2B5EF4-FFF2-40B4-BE49-F238E27FC236}">
                <a16:creationId xmlns:a16="http://schemas.microsoft.com/office/drawing/2014/main" id="{D72F9EFF-2B60-C089-13B3-31AB4E8B2E8D}"/>
              </a:ext>
            </a:extLst>
          </p:cNvPr>
          <p:cNvGrpSpPr/>
          <p:nvPr/>
        </p:nvGrpSpPr>
        <p:grpSpPr>
          <a:xfrm>
            <a:off x="5404622" y="4217310"/>
            <a:ext cx="780068" cy="972411"/>
            <a:chOff x="0" y="0"/>
            <a:chExt cx="547181" cy="398078"/>
          </a:xfrm>
          <a:solidFill>
            <a:srgbClr val="00A19B"/>
          </a:solidFill>
        </p:grpSpPr>
        <p:sp>
          <p:nvSpPr>
            <p:cNvPr id="41" name="Freeform 10">
              <a:extLst>
                <a:ext uri="{FF2B5EF4-FFF2-40B4-BE49-F238E27FC236}">
                  <a16:creationId xmlns:a16="http://schemas.microsoft.com/office/drawing/2014/main" id="{7B4AA509-9F44-7B29-B8AD-D42650B253AB}"/>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42" name="TextBox 41">
            <a:extLst>
              <a:ext uri="{FF2B5EF4-FFF2-40B4-BE49-F238E27FC236}">
                <a16:creationId xmlns:a16="http://schemas.microsoft.com/office/drawing/2014/main" id="{C46A66B7-C561-EB9F-2583-66DDCBC9D311}"/>
              </a:ext>
            </a:extLst>
          </p:cNvPr>
          <p:cNvSpPr txBox="1"/>
          <p:nvPr/>
        </p:nvSpPr>
        <p:spPr>
          <a:xfrm>
            <a:off x="5411800" y="4059462"/>
            <a:ext cx="763723" cy="771814"/>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7010</a:t>
            </a:r>
          </a:p>
        </p:txBody>
      </p:sp>
      <p:grpSp>
        <p:nvGrpSpPr>
          <p:cNvPr id="43" name="Group 7">
            <a:extLst>
              <a:ext uri="{FF2B5EF4-FFF2-40B4-BE49-F238E27FC236}">
                <a16:creationId xmlns:a16="http://schemas.microsoft.com/office/drawing/2014/main" id="{90B82070-663D-CCEA-1080-65075C7EAD99}"/>
              </a:ext>
            </a:extLst>
          </p:cNvPr>
          <p:cNvGrpSpPr/>
          <p:nvPr/>
        </p:nvGrpSpPr>
        <p:grpSpPr>
          <a:xfrm>
            <a:off x="6545750" y="3720806"/>
            <a:ext cx="780068" cy="408008"/>
            <a:chOff x="0" y="0"/>
            <a:chExt cx="2728712" cy="832939"/>
          </a:xfrm>
        </p:grpSpPr>
        <p:sp>
          <p:nvSpPr>
            <p:cNvPr id="44" name="Freeform 8">
              <a:extLst>
                <a:ext uri="{FF2B5EF4-FFF2-40B4-BE49-F238E27FC236}">
                  <a16:creationId xmlns:a16="http://schemas.microsoft.com/office/drawing/2014/main" id="{D219297E-B470-3284-559A-70DCF6112FBF}"/>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45" name="Group 9">
            <a:extLst>
              <a:ext uri="{FF2B5EF4-FFF2-40B4-BE49-F238E27FC236}">
                <a16:creationId xmlns:a16="http://schemas.microsoft.com/office/drawing/2014/main" id="{782F23DF-9600-0316-1B55-E535EC5B13AC}"/>
              </a:ext>
            </a:extLst>
          </p:cNvPr>
          <p:cNvGrpSpPr/>
          <p:nvPr/>
        </p:nvGrpSpPr>
        <p:grpSpPr>
          <a:xfrm>
            <a:off x="6545750" y="4214572"/>
            <a:ext cx="780068" cy="972411"/>
            <a:chOff x="0" y="0"/>
            <a:chExt cx="547181" cy="398078"/>
          </a:xfrm>
          <a:solidFill>
            <a:srgbClr val="00A19B"/>
          </a:solidFill>
        </p:grpSpPr>
        <p:sp>
          <p:nvSpPr>
            <p:cNvPr id="46" name="Freeform 10">
              <a:extLst>
                <a:ext uri="{FF2B5EF4-FFF2-40B4-BE49-F238E27FC236}">
                  <a16:creationId xmlns:a16="http://schemas.microsoft.com/office/drawing/2014/main" id="{437BCD1C-AE7D-C581-0EE0-1DC60630B8E7}"/>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47" name="TextBox 41">
            <a:extLst>
              <a:ext uri="{FF2B5EF4-FFF2-40B4-BE49-F238E27FC236}">
                <a16:creationId xmlns:a16="http://schemas.microsoft.com/office/drawing/2014/main" id="{C1E18615-BBC1-8781-53BD-06C9BC81F279}"/>
              </a:ext>
            </a:extLst>
          </p:cNvPr>
          <p:cNvSpPr txBox="1"/>
          <p:nvPr/>
        </p:nvSpPr>
        <p:spPr>
          <a:xfrm>
            <a:off x="6579456" y="4071976"/>
            <a:ext cx="763723" cy="771814"/>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2234</a:t>
            </a:r>
          </a:p>
        </p:txBody>
      </p:sp>
      <p:grpSp>
        <p:nvGrpSpPr>
          <p:cNvPr id="48" name="Group 7">
            <a:extLst>
              <a:ext uri="{FF2B5EF4-FFF2-40B4-BE49-F238E27FC236}">
                <a16:creationId xmlns:a16="http://schemas.microsoft.com/office/drawing/2014/main" id="{1F4B1F9E-789B-EFD4-572B-D3D74BEBA855}"/>
              </a:ext>
            </a:extLst>
          </p:cNvPr>
          <p:cNvGrpSpPr/>
          <p:nvPr/>
        </p:nvGrpSpPr>
        <p:grpSpPr>
          <a:xfrm>
            <a:off x="7708033" y="3736291"/>
            <a:ext cx="780068" cy="408008"/>
            <a:chOff x="0" y="0"/>
            <a:chExt cx="2728712" cy="832939"/>
          </a:xfrm>
        </p:grpSpPr>
        <p:sp>
          <p:nvSpPr>
            <p:cNvPr id="49" name="Freeform 8">
              <a:extLst>
                <a:ext uri="{FF2B5EF4-FFF2-40B4-BE49-F238E27FC236}">
                  <a16:creationId xmlns:a16="http://schemas.microsoft.com/office/drawing/2014/main" id="{139B8493-A203-B63E-B4ED-59B338C001B8}"/>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0" name="Group 9">
            <a:extLst>
              <a:ext uri="{FF2B5EF4-FFF2-40B4-BE49-F238E27FC236}">
                <a16:creationId xmlns:a16="http://schemas.microsoft.com/office/drawing/2014/main" id="{99554B78-7B4C-D4BF-7D34-A769E9523430}"/>
              </a:ext>
            </a:extLst>
          </p:cNvPr>
          <p:cNvGrpSpPr/>
          <p:nvPr/>
        </p:nvGrpSpPr>
        <p:grpSpPr>
          <a:xfrm>
            <a:off x="7708033" y="4230057"/>
            <a:ext cx="780068" cy="972411"/>
            <a:chOff x="0" y="0"/>
            <a:chExt cx="547181" cy="398078"/>
          </a:xfrm>
          <a:solidFill>
            <a:srgbClr val="00A19B"/>
          </a:solidFill>
        </p:grpSpPr>
        <p:sp>
          <p:nvSpPr>
            <p:cNvPr id="51" name="Freeform 10">
              <a:extLst>
                <a:ext uri="{FF2B5EF4-FFF2-40B4-BE49-F238E27FC236}">
                  <a16:creationId xmlns:a16="http://schemas.microsoft.com/office/drawing/2014/main" id="{92B5B913-6FE1-D62F-F085-46F5C210FC93}"/>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52" name="TextBox 41">
            <a:extLst>
              <a:ext uri="{FF2B5EF4-FFF2-40B4-BE49-F238E27FC236}">
                <a16:creationId xmlns:a16="http://schemas.microsoft.com/office/drawing/2014/main" id="{29B21454-EA89-41A0-6749-4D9D004409AE}"/>
              </a:ext>
            </a:extLst>
          </p:cNvPr>
          <p:cNvSpPr txBox="1"/>
          <p:nvPr/>
        </p:nvSpPr>
        <p:spPr>
          <a:xfrm>
            <a:off x="7759956" y="4093606"/>
            <a:ext cx="763723" cy="795026"/>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364</a:t>
            </a:r>
          </a:p>
        </p:txBody>
      </p:sp>
      <p:sp>
        <p:nvSpPr>
          <p:cNvPr id="53" name="AutoShape 6">
            <a:extLst>
              <a:ext uri="{FF2B5EF4-FFF2-40B4-BE49-F238E27FC236}">
                <a16:creationId xmlns:a16="http://schemas.microsoft.com/office/drawing/2014/main" id="{B63C468A-EC95-23A3-2D80-CDF262E88D41}"/>
              </a:ext>
            </a:extLst>
          </p:cNvPr>
          <p:cNvSpPr/>
          <p:nvPr/>
        </p:nvSpPr>
        <p:spPr>
          <a:xfrm>
            <a:off x="8861550" y="2720351"/>
            <a:ext cx="763723" cy="906796"/>
          </a:xfrm>
          <a:prstGeom prst="rect">
            <a:avLst/>
          </a:prstGeom>
          <a:solidFill>
            <a:srgbClr val="A3512B"/>
          </a:solidFill>
        </p:spPr>
      </p:sp>
      <p:sp>
        <p:nvSpPr>
          <p:cNvPr id="54" name="TextBox 57">
            <a:extLst>
              <a:ext uri="{FF2B5EF4-FFF2-40B4-BE49-F238E27FC236}">
                <a16:creationId xmlns:a16="http://schemas.microsoft.com/office/drawing/2014/main" id="{4D98E579-1AAD-09CB-BB0F-C9D9B41E8DB8}"/>
              </a:ext>
            </a:extLst>
          </p:cNvPr>
          <p:cNvSpPr txBox="1"/>
          <p:nvPr/>
        </p:nvSpPr>
        <p:spPr>
          <a:xfrm>
            <a:off x="8819434" y="2937076"/>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1980s</a:t>
            </a:r>
          </a:p>
        </p:txBody>
      </p:sp>
      <p:grpSp>
        <p:nvGrpSpPr>
          <p:cNvPr id="55" name="Group 7">
            <a:extLst>
              <a:ext uri="{FF2B5EF4-FFF2-40B4-BE49-F238E27FC236}">
                <a16:creationId xmlns:a16="http://schemas.microsoft.com/office/drawing/2014/main" id="{E7479C83-8E12-445E-F4EF-99A7CBD22A60}"/>
              </a:ext>
            </a:extLst>
          </p:cNvPr>
          <p:cNvGrpSpPr/>
          <p:nvPr/>
        </p:nvGrpSpPr>
        <p:grpSpPr>
          <a:xfrm>
            <a:off x="8860604" y="3736291"/>
            <a:ext cx="780068" cy="408008"/>
            <a:chOff x="0" y="0"/>
            <a:chExt cx="2728712" cy="832939"/>
          </a:xfrm>
        </p:grpSpPr>
        <p:sp>
          <p:nvSpPr>
            <p:cNvPr id="56" name="Freeform 8">
              <a:extLst>
                <a:ext uri="{FF2B5EF4-FFF2-40B4-BE49-F238E27FC236}">
                  <a16:creationId xmlns:a16="http://schemas.microsoft.com/office/drawing/2014/main" id="{5BD20EC0-776D-E654-10D4-BAF96E196084}"/>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57" name="Group 9">
            <a:extLst>
              <a:ext uri="{FF2B5EF4-FFF2-40B4-BE49-F238E27FC236}">
                <a16:creationId xmlns:a16="http://schemas.microsoft.com/office/drawing/2014/main" id="{FB541966-26C3-FC13-1155-1843EF6DD385}"/>
              </a:ext>
            </a:extLst>
          </p:cNvPr>
          <p:cNvGrpSpPr/>
          <p:nvPr/>
        </p:nvGrpSpPr>
        <p:grpSpPr>
          <a:xfrm>
            <a:off x="8860604" y="4230057"/>
            <a:ext cx="780068" cy="972411"/>
            <a:chOff x="0" y="0"/>
            <a:chExt cx="547181" cy="398078"/>
          </a:xfrm>
          <a:solidFill>
            <a:srgbClr val="00A19B"/>
          </a:solidFill>
        </p:grpSpPr>
        <p:sp>
          <p:nvSpPr>
            <p:cNvPr id="58" name="Freeform 10">
              <a:extLst>
                <a:ext uri="{FF2B5EF4-FFF2-40B4-BE49-F238E27FC236}">
                  <a16:creationId xmlns:a16="http://schemas.microsoft.com/office/drawing/2014/main" id="{9426FF1C-B580-D05F-6F75-5AF35C529598}"/>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59" name="TextBox 41">
            <a:extLst>
              <a:ext uri="{FF2B5EF4-FFF2-40B4-BE49-F238E27FC236}">
                <a16:creationId xmlns:a16="http://schemas.microsoft.com/office/drawing/2014/main" id="{6038B14E-2474-7D7A-5832-81B1771CF9A5}"/>
              </a:ext>
            </a:extLst>
          </p:cNvPr>
          <p:cNvSpPr txBox="1"/>
          <p:nvPr/>
        </p:nvSpPr>
        <p:spPr>
          <a:xfrm>
            <a:off x="8912527" y="4106095"/>
            <a:ext cx="763723" cy="795026"/>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90</a:t>
            </a:r>
          </a:p>
        </p:txBody>
      </p:sp>
      <p:sp>
        <p:nvSpPr>
          <p:cNvPr id="60" name="AutoShape 6">
            <a:extLst>
              <a:ext uri="{FF2B5EF4-FFF2-40B4-BE49-F238E27FC236}">
                <a16:creationId xmlns:a16="http://schemas.microsoft.com/office/drawing/2014/main" id="{D328864A-96CC-8630-DA13-77003D32AFA2}"/>
              </a:ext>
            </a:extLst>
          </p:cNvPr>
          <p:cNvSpPr/>
          <p:nvPr/>
        </p:nvSpPr>
        <p:spPr>
          <a:xfrm>
            <a:off x="9996078" y="2720351"/>
            <a:ext cx="763723" cy="906796"/>
          </a:xfrm>
          <a:prstGeom prst="rect">
            <a:avLst/>
          </a:prstGeom>
          <a:solidFill>
            <a:srgbClr val="A3512B"/>
          </a:solidFill>
        </p:spPr>
      </p:sp>
      <p:sp>
        <p:nvSpPr>
          <p:cNvPr id="61" name="TextBox 57">
            <a:extLst>
              <a:ext uri="{FF2B5EF4-FFF2-40B4-BE49-F238E27FC236}">
                <a16:creationId xmlns:a16="http://schemas.microsoft.com/office/drawing/2014/main" id="{7A9F969A-EFDE-7C67-511B-37A1BFDD28D2}"/>
              </a:ext>
            </a:extLst>
          </p:cNvPr>
          <p:cNvSpPr txBox="1"/>
          <p:nvPr/>
        </p:nvSpPr>
        <p:spPr>
          <a:xfrm>
            <a:off x="9959657" y="2936255"/>
            <a:ext cx="862407" cy="404341"/>
          </a:xfrm>
          <a:prstGeom prst="rect">
            <a:avLst/>
          </a:prstGeom>
        </p:spPr>
        <p:txBody>
          <a:bodyPr wrap="square" lIns="0" tIns="0" rIns="0" bIns="0" rtlCol="0" anchor="t">
            <a:spAutoFit/>
          </a:bodyPr>
          <a:lstStyle/>
          <a:p>
            <a:pPr algn="ctr">
              <a:lnSpc>
                <a:spcPct val="150000"/>
              </a:lnSpc>
            </a:pPr>
            <a:r>
              <a:rPr lang="en-US" sz="2000" b="1" dirty="0">
                <a:solidFill>
                  <a:srgbClr val="FFFFFF"/>
                </a:solidFill>
                <a:latin typeface="Gadugi" panose="020B0502040204020203" pitchFamily="34" charset="0"/>
                <a:ea typeface="Gadugi" panose="020B0502040204020203" pitchFamily="34" charset="0"/>
              </a:rPr>
              <a:t>1990s</a:t>
            </a:r>
          </a:p>
        </p:txBody>
      </p:sp>
      <p:grpSp>
        <p:nvGrpSpPr>
          <p:cNvPr id="62" name="Group 7">
            <a:extLst>
              <a:ext uri="{FF2B5EF4-FFF2-40B4-BE49-F238E27FC236}">
                <a16:creationId xmlns:a16="http://schemas.microsoft.com/office/drawing/2014/main" id="{2BDB79F2-54AA-898A-E7DF-F3FC179E8A80}"/>
              </a:ext>
            </a:extLst>
          </p:cNvPr>
          <p:cNvGrpSpPr/>
          <p:nvPr/>
        </p:nvGrpSpPr>
        <p:grpSpPr>
          <a:xfrm>
            <a:off x="9995132" y="3736291"/>
            <a:ext cx="780068" cy="408008"/>
            <a:chOff x="0" y="0"/>
            <a:chExt cx="2728712" cy="832939"/>
          </a:xfrm>
        </p:grpSpPr>
        <p:sp>
          <p:nvSpPr>
            <p:cNvPr id="63" name="Freeform 8">
              <a:extLst>
                <a:ext uri="{FF2B5EF4-FFF2-40B4-BE49-F238E27FC236}">
                  <a16:creationId xmlns:a16="http://schemas.microsoft.com/office/drawing/2014/main" id="{08B62EF4-048F-2AAB-9173-EFA1DBEB3FFB}"/>
                </a:ext>
              </a:extLst>
            </p:cNvPr>
            <p:cNvSpPr/>
            <p:nvPr/>
          </p:nvSpPr>
          <p:spPr>
            <a:xfrm>
              <a:off x="0" y="0"/>
              <a:ext cx="2728712" cy="832939"/>
            </a:xfrm>
            <a:custGeom>
              <a:avLst/>
              <a:gdLst/>
              <a:ahLst/>
              <a:cxnLst/>
              <a:rect l="l" t="t" r="r" b="b"/>
              <a:pathLst>
                <a:path w="2728712" h="832939">
                  <a:moveTo>
                    <a:pt x="0" y="0"/>
                  </a:moveTo>
                  <a:lnTo>
                    <a:pt x="2728712" y="0"/>
                  </a:lnTo>
                  <a:lnTo>
                    <a:pt x="2728712" y="832939"/>
                  </a:lnTo>
                  <a:lnTo>
                    <a:pt x="0" y="832939"/>
                  </a:lnTo>
                  <a:close/>
                </a:path>
              </a:pathLst>
            </a:custGeom>
            <a:solidFill>
              <a:srgbClr val="EEEAE7"/>
            </a:solidFill>
          </p:spPr>
        </p:sp>
      </p:grpSp>
      <p:grpSp>
        <p:nvGrpSpPr>
          <p:cNvPr id="64" name="Group 9">
            <a:extLst>
              <a:ext uri="{FF2B5EF4-FFF2-40B4-BE49-F238E27FC236}">
                <a16:creationId xmlns:a16="http://schemas.microsoft.com/office/drawing/2014/main" id="{016EC475-5D09-B87B-0AB6-2F9597EADA03}"/>
              </a:ext>
            </a:extLst>
          </p:cNvPr>
          <p:cNvGrpSpPr/>
          <p:nvPr/>
        </p:nvGrpSpPr>
        <p:grpSpPr>
          <a:xfrm>
            <a:off x="9995132" y="4230057"/>
            <a:ext cx="780068" cy="972411"/>
            <a:chOff x="0" y="0"/>
            <a:chExt cx="547181" cy="398078"/>
          </a:xfrm>
          <a:solidFill>
            <a:srgbClr val="00A19B"/>
          </a:solidFill>
        </p:grpSpPr>
        <p:sp>
          <p:nvSpPr>
            <p:cNvPr id="65" name="Freeform 10">
              <a:extLst>
                <a:ext uri="{FF2B5EF4-FFF2-40B4-BE49-F238E27FC236}">
                  <a16:creationId xmlns:a16="http://schemas.microsoft.com/office/drawing/2014/main" id="{A78686B6-F933-D800-0B1C-7355693CB87F}"/>
                </a:ext>
              </a:extLst>
            </p:cNvPr>
            <p:cNvSpPr/>
            <p:nvPr/>
          </p:nvSpPr>
          <p:spPr>
            <a:xfrm>
              <a:off x="0" y="0"/>
              <a:ext cx="547181" cy="398078"/>
            </a:xfrm>
            <a:custGeom>
              <a:avLst/>
              <a:gdLst/>
              <a:ahLst/>
              <a:cxnLst/>
              <a:rect l="l" t="t" r="r" b="b"/>
              <a:pathLst>
                <a:path w="547181" h="398078">
                  <a:moveTo>
                    <a:pt x="0" y="0"/>
                  </a:moveTo>
                  <a:lnTo>
                    <a:pt x="547181" y="0"/>
                  </a:lnTo>
                  <a:lnTo>
                    <a:pt x="547181" y="398078"/>
                  </a:lnTo>
                  <a:lnTo>
                    <a:pt x="0" y="398078"/>
                  </a:lnTo>
                  <a:close/>
                </a:path>
              </a:pathLst>
            </a:custGeom>
            <a:grpFill/>
          </p:spPr>
        </p:sp>
      </p:grpSp>
      <p:sp>
        <p:nvSpPr>
          <p:cNvPr id="66" name="TextBox 41">
            <a:extLst>
              <a:ext uri="{FF2B5EF4-FFF2-40B4-BE49-F238E27FC236}">
                <a16:creationId xmlns:a16="http://schemas.microsoft.com/office/drawing/2014/main" id="{B1192C82-F100-2D65-B686-FFD89B3F3AB5}"/>
              </a:ext>
            </a:extLst>
          </p:cNvPr>
          <p:cNvSpPr txBox="1"/>
          <p:nvPr/>
        </p:nvSpPr>
        <p:spPr>
          <a:xfrm>
            <a:off x="10047055" y="4106095"/>
            <a:ext cx="763723" cy="795026"/>
          </a:xfrm>
          <a:prstGeom prst="rect">
            <a:avLst/>
          </a:prstGeom>
        </p:spPr>
        <p:txBody>
          <a:bodyPr wrap="square" lIns="0" tIns="0" rIns="0" bIns="0" rtlCol="0" anchor="t">
            <a:spAutoFit/>
          </a:bodyPr>
          <a:lstStyle/>
          <a:p>
            <a:pPr algn="ctr">
              <a:lnSpc>
                <a:spcPts val="7280"/>
              </a:lnSpc>
            </a:pPr>
            <a:r>
              <a:rPr lang="en-US" sz="2400" b="1" dirty="0">
                <a:latin typeface="Gadugi" panose="020B0502040204020203" pitchFamily="34" charset="0"/>
                <a:ea typeface="Gadugi" panose="020B0502040204020203" pitchFamily="34" charset="0"/>
              </a:rPr>
              <a:t>131</a:t>
            </a:r>
          </a:p>
        </p:txBody>
      </p:sp>
      <p:sp>
        <p:nvSpPr>
          <p:cNvPr id="67" name="Rectangle 66">
            <a:extLst>
              <a:ext uri="{FF2B5EF4-FFF2-40B4-BE49-F238E27FC236}">
                <a16:creationId xmlns:a16="http://schemas.microsoft.com/office/drawing/2014/main" id="{3F91165D-C279-0AEF-C317-BCEA83B893F4}"/>
              </a:ext>
            </a:extLst>
          </p:cNvPr>
          <p:cNvSpPr/>
          <p:nvPr/>
        </p:nvSpPr>
        <p:spPr>
          <a:xfrm>
            <a:off x="6822141" y="62753"/>
            <a:ext cx="4186518" cy="10690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DF31E51D-F005-286A-7291-515180907132}"/>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352450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5BB4357F-6217-0719-0DD1-801D5F721D95}"/>
              </a:ext>
            </a:extLst>
          </p:cNvPr>
          <p:cNvGrpSpPr/>
          <p:nvPr/>
        </p:nvGrpSpPr>
        <p:grpSpPr>
          <a:xfrm>
            <a:off x="1652558" y="1295544"/>
            <a:ext cx="2930872" cy="1125987"/>
            <a:chOff x="0" y="0"/>
            <a:chExt cx="4232441" cy="1967420"/>
          </a:xfrm>
          <a:solidFill>
            <a:srgbClr val="00A19B"/>
          </a:solidFill>
        </p:grpSpPr>
        <p:sp>
          <p:nvSpPr>
            <p:cNvPr id="3" name="Freeform 14">
              <a:extLst>
                <a:ext uri="{FF2B5EF4-FFF2-40B4-BE49-F238E27FC236}">
                  <a16:creationId xmlns:a16="http://schemas.microsoft.com/office/drawing/2014/main" id="{711F4744-8F79-4991-7AF1-FC4CB9DA0452}"/>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7" name="TextBox 31">
            <a:extLst>
              <a:ext uri="{FF2B5EF4-FFF2-40B4-BE49-F238E27FC236}">
                <a16:creationId xmlns:a16="http://schemas.microsoft.com/office/drawing/2014/main" id="{E08BC555-36CA-4748-756F-58717A92A04A}"/>
              </a:ext>
            </a:extLst>
          </p:cNvPr>
          <p:cNvSpPr txBox="1"/>
          <p:nvPr/>
        </p:nvSpPr>
        <p:spPr>
          <a:xfrm>
            <a:off x="4752209" y="1284100"/>
            <a:ext cx="8952208"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Guest Passes Issued </a:t>
            </a:r>
          </a:p>
        </p:txBody>
      </p:sp>
      <p:sp>
        <p:nvSpPr>
          <p:cNvPr id="18" name="TextBox 32">
            <a:extLst>
              <a:ext uri="{FF2B5EF4-FFF2-40B4-BE49-F238E27FC236}">
                <a16:creationId xmlns:a16="http://schemas.microsoft.com/office/drawing/2014/main" id="{DF22894B-48B3-EBC6-D46F-444E0B295600}"/>
              </a:ext>
            </a:extLst>
          </p:cNvPr>
          <p:cNvSpPr txBox="1"/>
          <p:nvPr/>
        </p:nvSpPr>
        <p:spPr>
          <a:xfrm>
            <a:off x="1568168" y="1088995"/>
            <a:ext cx="3099651" cy="1259255"/>
          </a:xfrm>
          <a:prstGeom prst="rect">
            <a:avLst/>
          </a:prstGeom>
        </p:spPr>
        <p:txBody>
          <a:bodyPr wrap="square" lIns="0" tIns="0" rIns="0" bIns="0" rtlCol="0" anchor="t">
            <a:spAutoFit/>
          </a:bodyPr>
          <a:lstStyle/>
          <a:p>
            <a:pPr algn="ctr">
              <a:lnSpc>
                <a:spcPts val="11059"/>
              </a:lnSpc>
            </a:pPr>
            <a:r>
              <a:rPr lang="en-US" sz="6600" dirty="0">
                <a:solidFill>
                  <a:srgbClr val="FFFFFF"/>
                </a:solidFill>
                <a:latin typeface="Gadugi" panose="020B0502040204020203" pitchFamily="34" charset="0"/>
                <a:ea typeface="Gadugi" panose="020B0502040204020203" pitchFamily="34" charset="0"/>
              </a:rPr>
              <a:t>1,561</a:t>
            </a:r>
          </a:p>
        </p:txBody>
      </p:sp>
      <p:sp>
        <p:nvSpPr>
          <p:cNvPr id="20" name="TextBox 34">
            <a:extLst>
              <a:ext uri="{FF2B5EF4-FFF2-40B4-BE49-F238E27FC236}">
                <a16:creationId xmlns:a16="http://schemas.microsoft.com/office/drawing/2014/main" id="{B532766E-1D6E-3A44-B355-377812C86A1B}"/>
              </a:ext>
            </a:extLst>
          </p:cNvPr>
          <p:cNvSpPr txBox="1"/>
          <p:nvPr/>
        </p:nvSpPr>
        <p:spPr>
          <a:xfrm>
            <a:off x="4568582" y="2076340"/>
            <a:ext cx="581203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26 over 2024</a:t>
            </a:r>
          </a:p>
        </p:txBody>
      </p:sp>
      <p:grpSp>
        <p:nvGrpSpPr>
          <p:cNvPr id="23" name="Group 13">
            <a:extLst>
              <a:ext uri="{FF2B5EF4-FFF2-40B4-BE49-F238E27FC236}">
                <a16:creationId xmlns:a16="http://schemas.microsoft.com/office/drawing/2014/main" id="{E74064A3-CFD6-CF51-E80B-18A7ECC07D53}"/>
              </a:ext>
            </a:extLst>
          </p:cNvPr>
          <p:cNvGrpSpPr/>
          <p:nvPr/>
        </p:nvGrpSpPr>
        <p:grpSpPr>
          <a:xfrm>
            <a:off x="1652558" y="3103108"/>
            <a:ext cx="2930872" cy="1125987"/>
            <a:chOff x="0" y="0"/>
            <a:chExt cx="4232441" cy="1967420"/>
          </a:xfrm>
          <a:solidFill>
            <a:srgbClr val="00A19B"/>
          </a:solidFill>
        </p:grpSpPr>
        <p:sp>
          <p:nvSpPr>
            <p:cNvPr id="24" name="Freeform 14">
              <a:extLst>
                <a:ext uri="{FF2B5EF4-FFF2-40B4-BE49-F238E27FC236}">
                  <a16:creationId xmlns:a16="http://schemas.microsoft.com/office/drawing/2014/main" id="{983490DA-A2F6-3DB8-ADD9-BEFEB3F748C1}"/>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25" name="TextBox 31">
            <a:extLst>
              <a:ext uri="{FF2B5EF4-FFF2-40B4-BE49-F238E27FC236}">
                <a16:creationId xmlns:a16="http://schemas.microsoft.com/office/drawing/2014/main" id="{AA4890ED-D872-434C-F676-30F3A7ECFA96}"/>
              </a:ext>
            </a:extLst>
          </p:cNvPr>
          <p:cNvSpPr txBox="1"/>
          <p:nvPr/>
        </p:nvSpPr>
        <p:spPr>
          <a:xfrm>
            <a:off x="4752209" y="3091664"/>
            <a:ext cx="8952208"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Tenant Passes Issued </a:t>
            </a:r>
          </a:p>
        </p:txBody>
      </p:sp>
      <p:sp>
        <p:nvSpPr>
          <p:cNvPr id="26" name="TextBox 32">
            <a:extLst>
              <a:ext uri="{FF2B5EF4-FFF2-40B4-BE49-F238E27FC236}">
                <a16:creationId xmlns:a16="http://schemas.microsoft.com/office/drawing/2014/main" id="{0466C3AE-6FA2-3BFF-CA5F-07EADD449335}"/>
              </a:ext>
            </a:extLst>
          </p:cNvPr>
          <p:cNvSpPr txBox="1"/>
          <p:nvPr/>
        </p:nvSpPr>
        <p:spPr>
          <a:xfrm>
            <a:off x="1568168" y="2896559"/>
            <a:ext cx="3099651" cy="1259255"/>
          </a:xfrm>
          <a:prstGeom prst="rect">
            <a:avLst/>
          </a:prstGeom>
        </p:spPr>
        <p:txBody>
          <a:bodyPr wrap="square" lIns="0" tIns="0" rIns="0" bIns="0" rtlCol="0" anchor="t">
            <a:spAutoFit/>
          </a:bodyPr>
          <a:lstStyle/>
          <a:p>
            <a:pPr algn="ctr">
              <a:lnSpc>
                <a:spcPts val="11059"/>
              </a:lnSpc>
            </a:pPr>
            <a:r>
              <a:rPr lang="en-US" sz="6600" dirty="0">
                <a:solidFill>
                  <a:srgbClr val="FFFFFF"/>
                </a:solidFill>
                <a:latin typeface="Gadugi" panose="020B0502040204020203" pitchFamily="34" charset="0"/>
                <a:ea typeface="Gadugi" panose="020B0502040204020203" pitchFamily="34" charset="0"/>
              </a:rPr>
              <a:t>1,227</a:t>
            </a:r>
          </a:p>
        </p:txBody>
      </p:sp>
      <p:sp>
        <p:nvSpPr>
          <p:cNvPr id="27" name="TextBox 34">
            <a:extLst>
              <a:ext uri="{FF2B5EF4-FFF2-40B4-BE49-F238E27FC236}">
                <a16:creationId xmlns:a16="http://schemas.microsoft.com/office/drawing/2014/main" id="{4A9DEBEA-EF49-77D4-A20A-1B035375E18D}"/>
              </a:ext>
            </a:extLst>
          </p:cNvPr>
          <p:cNvSpPr txBox="1"/>
          <p:nvPr/>
        </p:nvSpPr>
        <p:spPr>
          <a:xfrm>
            <a:off x="4583430" y="3804173"/>
            <a:ext cx="5812036" cy="585930"/>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Increase of 46 over 2024</a:t>
            </a:r>
          </a:p>
        </p:txBody>
      </p:sp>
      <p:grpSp>
        <p:nvGrpSpPr>
          <p:cNvPr id="28" name="Group 13">
            <a:extLst>
              <a:ext uri="{FF2B5EF4-FFF2-40B4-BE49-F238E27FC236}">
                <a16:creationId xmlns:a16="http://schemas.microsoft.com/office/drawing/2014/main" id="{BA7175FB-BE44-98B6-E8CE-88787285BD80}"/>
              </a:ext>
            </a:extLst>
          </p:cNvPr>
          <p:cNvGrpSpPr/>
          <p:nvPr/>
        </p:nvGrpSpPr>
        <p:grpSpPr>
          <a:xfrm>
            <a:off x="1652558" y="4669933"/>
            <a:ext cx="2930872" cy="1125987"/>
            <a:chOff x="0" y="0"/>
            <a:chExt cx="4232441" cy="1967420"/>
          </a:xfrm>
          <a:solidFill>
            <a:srgbClr val="00A19B"/>
          </a:solidFill>
        </p:grpSpPr>
        <p:sp>
          <p:nvSpPr>
            <p:cNvPr id="29" name="Freeform 14">
              <a:extLst>
                <a:ext uri="{FF2B5EF4-FFF2-40B4-BE49-F238E27FC236}">
                  <a16:creationId xmlns:a16="http://schemas.microsoft.com/office/drawing/2014/main" id="{C801BEAD-040F-06DE-B37C-588382E3D26C}"/>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30" name="TextBox 31">
            <a:extLst>
              <a:ext uri="{FF2B5EF4-FFF2-40B4-BE49-F238E27FC236}">
                <a16:creationId xmlns:a16="http://schemas.microsoft.com/office/drawing/2014/main" id="{AF602C8C-2773-5F3D-EC3E-296BF12CC362}"/>
              </a:ext>
            </a:extLst>
          </p:cNvPr>
          <p:cNvSpPr txBox="1"/>
          <p:nvPr/>
        </p:nvSpPr>
        <p:spPr>
          <a:xfrm>
            <a:off x="4752209" y="4590665"/>
            <a:ext cx="6149154" cy="738664"/>
          </a:xfrm>
          <a:prstGeom prst="rect">
            <a:avLst/>
          </a:prstGeom>
        </p:spPr>
        <p:txBody>
          <a:bodyPr wrap="square" lIns="0" tIns="0" rIns="0" bIns="0" rtlCol="0" anchor="t">
            <a:spAutoFit/>
          </a:bodyPr>
          <a:lstStyle/>
          <a:p>
            <a:r>
              <a:rPr lang="en-US" sz="4800" dirty="0" err="1">
                <a:latin typeface="Gadugi" panose="020B0502040204020203" pitchFamily="34" charset="0"/>
                <a:ea typeface="Gadugi" panose="020B0502040204020203" pitchFamily="34" charset="0"/>
              </a:rPr>
              <a:t>LifeCare</a:t>
            </a:r>
            <a:r>
              <a:rPr lang="en-US" sz="4800" dirty="0">
                <a:latin typeface="Gadugi" panose="020B0502040204020203" pitchFamily="34" charset="0"/>
                <a:ea typeface="Gadugi" panose="020B0502040204020203" pitchFamily="34" charset="0"/>
              </a:rPr>
              <a:t> Passes Issued </a:t>
            </a:r>
          </a:p>
        </p:txBody>
      </p:sp>
      <p:sp>
        <p:nvSpPr>
          <p:cNvPr id="31" name="TextBox 32">
            <a:extLst>
              <a:ext uri="{FF2B5EF4-FFF2-40B4-BE49-F238E27FC236}">
                <a16:creationId xmlns:a16="http://schemas.microsoft.com/office/drawing/2014/main" id="{270B662A-1055-23F6-96BA-7B78AED4B902}"/>
              </a:ext>
            </a:extLst>
          </p:cNvPr>
          <p:cNvSpPr txBox="1"/>
          <p:nvPr/>
        </p:nvSpPr>
        <p:spPr>
          <a:xfrm>
            <a:off x="1568168" y="4463384"/>
            <a:ext cx="3099651" cy="1259255"/>
          </a:xfrm>
          <a:prstGeom prst="rect">
            <a:avLst/>
          </a:prstGeom>
        </p:spPr>
        <p:txBody>
          <a:bodyPr wrap="square" lIns="0" tIns="0" rIns="0" bIns="0" rtlCol="0" anchor="t">
            <a:spAutoFit/>
          </a:bodyPr>
          <a:lstStyle/>
          <a:p>
            <a:pPr algn="ctr">
              <a:lnSpc>
                <a:spcPts val="11059"/>
              </a:lnSpc>
            </a:pPr>
            <a:r>
              <a:rPr lang="en-US" sz="6600" dirty="0">
                <a:solidFill>
                  <a:srgbClr val="FFFFFF"/>
                </a:solidFill>
                <a:latin typeface="Gadugi" panose="020B0502040204020203" pitchFamily="34" charset="0"/>
                <a:ea typeface="Gadugi" panose="020B0502040204020203" pitchFamily="34" charset="0"/>
              </a:rPr>
              <a:t>52</a:t>
            </a:r>
          </a:p>
        </p:txBody>
      </p:sp>
      <p:sp>
        <p:nvSpPr>
          <p:cNvPr id="32" name="TextBox 34">
            <a:extLst>
              <a:ext uri="{FF2B5EF4-FFF2-40B4-BE49-F238E27FC236}">
                <a16:creationId xmlns:a16="http://schemas.microsoft.com/office/drawing/2014/main" id="{3D476D6E-B6A1-B1DB-D213-DE5408640B06}"/>
              </a:ext>
            </a:extLst>
          </p:cNvPr>
          <p:cNvSpPr txBox="1"/>
          <p:nvPr/>
        </p:nvSpPr>
        <p:spPr>
          <a:xfrm>
            <a:off x="4568582" y="5250060"/>
            <a:ext cx="5812036" cy="573811"/>
          </a:xfrm>
          <a:prstGeom prst="rect">
            <a:avLst/>
          </a:prstGeom>
        </p:spPr>
        <p:txBody>
          <a:bodyPr wrap="square" lIns="0" tIns="0" rIns="0" bIns="0" rtlCol="0" anchor="t">
            <a:spAutoFit/>
          </a:bodyPr>
          <a:lstStyle/>
          <a:p>
            <a:pPr algn="ctr">
              <a:lnSpc>
                <a:spcPts val="5039"/>
              </a:lnSpc>
            </a:pPr>
            <a:r>
              <a:rPr lang="en-US" sz="3200" dirty="0">
                <a:latin typeface="Gadugi" panose="020B0502040204020203" pitchFamily="34" charset="0"/>
                <a:ea typeface="Gadugi" panose="020B0502040204020203" pitchFamily="34" charset="0"/>
              </a:rPr>
              <a:t>Decrease of 35 since 2024</a:t>
            </a:r>
          </a:p>
        </p:txBody>
      </p:sp>
      <p:sp>
        <p:nvSpPr>
          <p:cNvPr id="4" name="Rectangle 3">
            <a:extLst>
              <a:ext uri="{FF2B5EF4-FFF2-40B4-BE49-F238E27FC236}">
                <a16:creationId xmlns:a16="http://schemas.microsoft.com/office/drawing/2014/main" id="{10E20065-BB07-EE63-D379-C42EF6523874}"/>
              </a:ext>
            </a:extLst>
          </p:cNvPr>
          <p:cNvSpPr/>
          <p:nvPr/>
        </p:nvSpPr>
        <p:spPr>
          <a:xfrm>
            <a:off x="6714565" y="134471"/>
            <a:ext cx="4410635" cy="87036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131342-F85E-6020-DDD9-790F982717B6}"/>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356567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553AF-1E76-D74C-D9A3-66F89879E450}"/>
              </a:ext>
            </a:extLst>
          </p:cNvPr>
          <p:cNvSpPr txBox="1"/>
          <p:nvPr/>
        </p:nvSpPr>
        <p:spPr>
          <a:xfrm>
            <a:off x="1333967" y="1136919"/>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Centers</a:t>
            </a:r>
          </a:p>
        </p:txBody>
      </p:sp>
      <p:grpSp>
        <p:nvGrpSpPr>
          <p:cNvPr id="3" name="Group 2">
            <a:extLst>
              <a:ext uri="{FF2B5EF4-FFF2-40B4-BE49-F238E27FC236}">
                <a16:creationId xmlns:a16="http://schemas.microsoft.com/office/drawing/2014/main" id="{F82ABA49-B6D2-F0FD-3429-5B75E0959160}"/>
              </a:ext>
            </a:extLst>
          </p:cNvPr>
          <p:cNvGrpSpPr/>
          <p:nvPr/>
        </p:nvGrpSpPr>
        <p:grpSpPr>
          <a:xfrm>
            <a:off x="1996898" y="2629845"/>
            <a:ext cx="2930872" cy="1125987"/>
            <a:chOff x="0" y="0"/>
            <a:chExt cx="4232441" cy="1967420"/>
          </a:xfrm>
          <a:solidFill>
            <a:srgbClr val="00A19B"/>
          </a:solidFill>
        </p:grpSpPr>
        <p:sp>
          <p:nvSpPr>
            <p:cNvPr id="4" name="Freeform 14">
              <a:extLst>
                <a:ext uri="{FF2B5EF4-FFF2-40B4-BE49-F238E27FC236}">
                  <a16:creationId xmlns:a16="http://schemas.microsoft.com/office/drawing/2014/main" id="{39DFBAF6-BC36-E8AC-245A-5B6253805967}"/>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E41308BF-D66B-2132-1F1F-F2F7C9974D67}"/>
              </a:ext>
            </a:extLst>
          </p:cNvPr>
          <p:cNvSpPr txBox="1"/>
          <p:nvPr/>
        </p:nvSpPr>
        <p:spPr>
          <a:xfrm>
            <a:off x="1912508" y="2423296"/>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7</a:t>
            </a:r>
          </a:p>
        </p:txBody>
      </p:sp>
      <p:sp>
        <p:nvSpPr>
          <p:cNvPr id="7" name="TextBox 6">
            <a:extLst>
              <a:ext uri="{FF2B5EF4-FFF2-40B4-BE49-F238E27FC236}">
                <a16:creationId xmlns:a16="http://schemas.microsoft.com/office/drawing/2014/main" id="{C12E6EFA-00C7-A0A6-8718-5FB3D44ECF73}"/>
              </a:ext>
            </a:extLst>
          </p:cNvPr>
          <p:cNvSpPr txBox="1"/>
          <p:nvPr/>
        </p:nvSpPr>
        <p:spPr>
          <a:xfrm>
            <a:off x="5077499" y="4996132"/>
            <a:ext cx="4641459" cy="830997"/>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Satellite Centers</a:t>
            </a:r>
          </a:p>
        </p:txBody>
      </p:sp>
      <p:grpSp>
        <p:nvGrpSpPr>
          <p:cNvPr id="8" name="Group 13">
            <a:extLst>
              <a:ext uri="{FF2B5EF4-FFF2-40B4-BE49-F238E27FC236}">
                <a16:creationId xmlns:a16="http://schemas.microsoft.com/office/drawing/2014/main" id="{C402F7DC-B342-9840-7440-28DC0DC65A90}"/>
              </a:ext>
            </a:extLst>
          </p:cNvPr>
          <p:cNvGrpSpPr/>
          <p:nvPr/>
        </p:nvGrpSpPr>
        <p:grpSpPr>
          <a:xfrm>
            <a:off x="2009946" y="4774423"/>
            <a:ext cx="2930872" cy="1125987"/>
            <a:chOff x="0" y="0"/>
            <a:chExt cx="4232441" cy="1967420"/>
          </a:xfrm>
          <a:solidFill>
            <a:srgbClr val="00A19B"/>
          </a:solidFill>
        </p:grpSpPr>
        <p:sp>
          <p:nvSpPr>
            <p:cNvPr id="9" name="Freeform 14">
              <a:extLst>
                <a:ext uri="{FF2B5EF4-FFF2-40B4-BE49-F238E27FC236}">
                  <a16:creationId xmlns:a16="http://schemas.microsoft.com/office/drawing/2014/main" id="{4BF55C7A-2328-D607-EE2E-D1A3D04B573E}"/>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10" name="TextBox 32">
            <a:extLst>
              <a:ext uri="{FF2B5EF4-FFF2-40B4-BE49-F238E27FC236}">
                <a16:creationId xmlns:a16="http://schemas.microsoft.com/office/drawing/2014/main" id="{C7B2D04E-1F5A-BEE0-A335-C8E420036A9A}"/>
              </a:ext>
            </a:extLst>
          </p:cNvPr>
          <p:cNvSpPr txBox="1"/>
          <p:nvPr/>
        </p:nvSpPr>
        <p:spPr>
          <a:xfrm>
            <a:off x="1925556" y="4567874"/>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8</a:t>
            </a:r>
          </a:p>
        </p:txBody>
      </p:sp>
      <p:sp>
        <p:nvSpPr>
          <p:cNvPr id="12" name="TextBox 31">
            <a:extLst>
              <a:ext uri="{FF2B5EF4-FFF2-40B4-BE49-F238E27FC236}">
                <a16:creationId xmlns:a16="http://schemas.microsoft.com/office/drawing/2014/main" id="{5E7B9449-F86F-3467-CE8C-A1FD1BCF9973}"/>
              </a:ext>
            </a:extLst>
          </p:cNvPr>
          <p:cNvSpPr txBox="1"/>
          <p:nvPr/>
        </p:nvSpPr>
        <p:spPr>
          <a:xfrm>
            <a:off x="5077499" y="2757655"/>
            <a:ext cx="5859442"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Major Centers</a:t>
            </a:r>
          </a:p>
        </p:txBody>
      </p:sp>
      <p:sp>
        <p:nvSpPr>
          <p:cNvPr id="6" name="Rectangle 5">
            <a:extLst>
              <a:ext uri="{FF2B5EF4-FFF2-40B4-BE49-F238E27FC236}">
                <a16:creationId xmlns:a16="http://schemas.microsoft.com/office/drawing/2014/main" id="{AEF73DF7-D608-397D-B55A-C497719CEB63}"/>
              </a:ext>
            </a:extLst>
          </p:cNvPr>
          <p:cNvSpPr/>
          <p:nvPr/>
        </p:nvSpPr>
        <p:spPr>
          <a:xfrm>
            <a:off x="6714565" y="80682"/>
            <a:ext cx="4222376" cy="86978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827D552-F063-076A-42A2-73F78C9C1CAB}"/>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Tree>
    <p:extLst>
      <p:ext uri="{BB962C8B-B14F-4D97-AF65-F5344CB8AC3E}">
        <p14:creationId xmlns:p14="http://schemas.microsoft.com/office/powerpoint/2010/main" val="208853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584648-812E-D4F9-33B8-1ECBBFE205D2}"/>
              </a:ext>
            </a:extLst>
          </p:cNvPr>
          <p:cNvGrpSpPr/>
          <p:nvPr/>
        </p:nvGrpSpPr>
        <p:grpSpPr>
          <a:xfrm>
            <a:off x="2209703" y="2607039"/>
            <a:ext cx="3237547" cy="1125987"/>
            <a:chOff x="0" y="0"/>
            <a:chExt cx="4232441" cy="1967420"/>
          </a:xfrm>
          <a:solidFill>
            <a:srgbClr val="00A19B"/>
          </a:solidFill>
        </p:grpSpPr>
        <p:sp>
          <p:nvSpPr>
            <p:cNvPr id="4" name="Freeform 14">
              <a:extLst>
                <a:ext uri="{FF2B5EF4-FFF2-40B4-BE49-F238E27FC236}">
                  <a16:creationId xmlns:a16="http://schemas.microsoft.com/office/drawing/2014/main" id="{2C840897-E483-5E76-271D-8A0451FAE9D6}"/>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5" name="TextBox 32">
            <a:extLst>
              <a:ext uri="{FF2B5EF4-FFF2-40B4-BE49-F238E27FC236}">
                <a16:creationId xmlns:a16="http://schemas.microsoft.com/office/drawing/2014/main" id="{FF8403E2-486A-43E6-A54E-1604D0B61673}"/>
              </a:ext>
            </a:extLst>
          </p:cNvPr>
          <p:cNvSpPr txBox="1"/>
          <p:nvPr/>
        </p:nvSpPr>
        <p:spPr>
          <a:xfrm>
            <a:off x="2278650" y="2401150"/>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176,283</a:t>
            </a:r>
          </a:p>
        </p:txBody>
      </p:sp>
      <p:sp>
        <p:nvSpPr>
          <p:cNvPr id="6" name="TextBox 5">
            <a:extLst>
              <a:ext uri="{FF2B5EF4-FFF2-40B4-BE49-F238E27FC236}">
                <a16:creationId xmlns:a16="http://schemas.microsoft.com/office/drawing/2014/main" id="{CDFB9C54-1F36-3668-6A9E-8AD94DF07A93}"/>
              </a:ext>
            </a:extLst>
          </p:cNvPr>
          <p:cNvSpPr txBox="1"/>
          <p:nvPr/>
        </p:nvSpPr>
        <p:spPr>
          <a:xfrm>
            <a:off x="5743758" y="4759196"/>
            <a:ext cx="4641459" cy="830997"/>
          </a:xfrm>
          <a:prstGeom prst="rect">
            <a:avLst/>
          </a:prstGeom>
          <a:noFill/>
        </p:spPr>
        <p:txBody>
          <a:bodyPr wrap="square">
            <a:spAutoFit/>
          </a:bodyPr>
          <a:lstStyle/>
          <a:p>
            <a:r>
              <a:rPr lang="en-US" sz="4800" dirty="0">
                <a:latin typeface="Gadugi" panose="020B0502040204020203" pitchFamily="34" charset="0"/>
                <a:ea typeface="Gadugi" panose="020B0502040204020203" pitchFamily="34" charset="0"/>
              </a:rPr>
              <a:t>Acres</a:t>
            </a:r>
            <a:r>
              <a:rPr lang="en-US" b="1" i="0" dirty="0">
                <a:solidFill>
                  <a:srgbClr val="FFFFFF"/>
                </a:solidFill>
                <a:effectLst/>
              </a:rPr>
              <a:t>6pm</a:t>
            </a:r>
            <a:endParaRPr lang="en-US" dirty="0"/>
          </a:p>
        </p:txBody>
      </p:sp>
      <p:grpSp>
        <p:nvGrpSpPr>
          <p:cNvPr id="7" name="Group 13">
            <a:extLst>
              <a:ext uri="{FF2B5EF4-FFF2-40B4-BE49-F238E27FC236}">
                <a16:creationId xmlns:a16="http://schemas.microsoft.com/office/drawing/2014/main" id="{40AF65C5-A6F0-9CCF-B156-416216667492}"/>
              </a:ext>
            </a:extLst>
          </p:cNvPr>
          <p:cNvGrpSpPr/>
          <p:nvPr/>
        </p:nvGrpSpPr>
        <p:grpSpPr>
          <a:xfrm>
            <a:off x="2222751" y="4751617"/>
            <a:ext cx="3237547" cy="1125987"/>
            <a:chOff x="0" y="0"/>
            <a:chExt cx="4232441" cy="1967420"/>
          </a:xfrm>
          <a:solidFill>
            <a:srgbClr val="00A19B"/>
          </a:solidFill>
        </p:grpSpPr>
        <p:sp>
          <p:nvSpPr>
            <p:cNvPr id="8" name="Freeform 14">
              <a:extLst>
                <a:ext uri="{FF2B5EF4-FFF2-40B4-BE49-F238E27FC236}">
                  <a16:creationId xmlns:a16="http://schemas.microsoft.com/office/drawing/2014/main" id="{51E96543-7ED0-0DFC-6555-ABE0028FBE6A}"/>
                </a:ext>
              </a:extLst>
            </p:cNvPr>
            <p:cNvSpPr/>
            <p:nvPr/>
          </p:nvSpPr>
          <p:spPr>
            <a:xfrm>
              <a:off x="0" y="0"/>
              <a:ext cx="4232441" cy="1967420"/>
            </a:xfrm>
            <a:custGeom>
              <a:avLst/>
              <a:gdLst/>
              <a:ahLst/>
              <a:cxnLst/>
              <a:rect l="l" t="t" r="r" b="b"/>
              <a:pathLst>
                <a:path w="4232441" h="1967420">
                  <a:moveTo>
                    <a:pt x="0" y="0"/>
                  </a:moveTo>
                  <a:lnTo>
                    <a:pt x="4232441" y="0"/>
                  </a:lnTo>
                  <a:lnTo>
                    <a:pt x="4232441" y="1967420"/>
                  </a:lnTo>
                  <a:lnTo>
                    <a:pt x="0" y="1967420"/>
                  </a:lnTo>
                  <a:close/>
                </a:path>
              </a:pathLst>
            </a:custGeom>
            <a:grpFill/>
          </p:spPr>
        </p:sp>
      </p:grpSp>
      <p:sp>
        <p:nvSpPr>
          <p:cNvPr id="9" name="TextBox 32">
            <a:extLst>
              <a:ext uri="{FF2B5EF4-FFF2-40B4-BE49-F238E27FC236}">
                <a16:creationId xmlns:a16="http://schemas.microsoft.com/office/drawing/2014/main" id="{0E436C38-927A-3BFD-05A1-570C80DE4C5D}"/>
              </a:ext>
            </a:extLst>
          </p:cNvPr>
          <p:cNvSpPr txBox="1"/>
          <p:nvPr/>
        </p:nvSpPr>
        <p:spPr>
          <a:xfrm>
            <a:off x="2445036" y="4545068"/>
            <a:ext cx="3099651" cy="1259255"/>
          </a:xfrm>
          <a:prstGeom prst="rect">
            <a:avLst/>
          </a:prstGeom>
        </p:spPr>
        <p:txBody>
          <a:bodyPr wrap="square" lIns="0" tIns="0" rIns="0" bIns="0" rtlCol="0" anchor="t">
            <a:spAutoFit/>
          </a:bodyPr>
          <a:lstStyle/>
          <a:p>
            <a:pPr algn="ctr">
              <a:lnSpc>
                <a:spcPts val="11059"/>
              </a:lnSpc>
            </a:pPr>
            <a:r>
              <a:rPr lang="en-US" sz="6600" dirty="0">
                <a:solidFill>
                  <a:schemeClr val="bg1"/>
                </a:solidFill>
                <a:latin typeface="Gadugi" panose="020B0502040204020203" pitchFamily="34" charset="0"/>
                <a:ea typeface="Gadugi" panose="020B0502040204020203" pitchFamily="34" charset="0"/>
              </a:rPr>
              <a:t>57</a:t>
            </a:r>
          </a:p>
        </p:txBody>
      </p:sp>
      <p:sp>
        <p:nvSpPr>
          <p:cNvPr id="10" name="TextBox 31">
            <a:extLst>
              <a:ext uri="{FF2B5EF4-FFF2-40B4-BE49-F238E27FC236}">
                <a16:creationId xmlns:a16="http://schemas.microsoft.com/office/drawing/2014/main" id="{821D32EC-8B11-D2C3-82F7-70894848AB55}"/>
              </a:ext>
            </a:extLst>
          </p:cNvPr>
          <p:cNvSpPr txBox="1"/>
          <p:nvPr/>
        </p:nvSpPr>
        <p:spPr>
          <a:xfrm>
            <a:off x="5684836" y="2734849"/>
            <a:ext cx="5508794" cy="870366"/>
          </a:xfrm>
          <a:prstGeom prst="rect">
            <a:avLst/>
          </a:prstGeom>
        </p:spPr>
        <p:txBody>
          <a:bodyPr wrap="square" lIns="0" tIns="0" rIns="0" bIns="0" rtlCol="0" anchor="t">
            <a:spAutoFit/>
          </a:bodyPr>
          <a:lstStyle/>
          <a:p>
            <a:pPr>
              <a:lnSpc>
                <a:spcPts val="7566"/>
              </a:lnSpc>
            </a:pPr>
            <a:r>
              <a:rPr lang="en-US" sz="4800" dirty="0">
                <a:latin typeface="Gadugi" panose="020B0502040204020203" pitchFamily="34" charset="0"/>
                <a:ea typeface="Gadugi" panose="020B0502040204020203" pitchFamily="34" charset="0"/>
              </a:rPr>
              <a:t>Square Feet</a:t>
            </a:r>
          </a:p>
        </p:txBody>
      </p:sp>
      <p:sp>
        <p:nvSpPr>
          <p:cNvPr id="11" name="Rectangle 10">
            <a:extLst>
              <a:ext uri="{FF2B5EF4-FFF2-40B4-BE49-F238E27FC236}">
                <a16:creationId xmlns:a16="http://schemas.microsoft.com/office/drawing/2014/main" id="{4D079994-CA88-433C-27FA-E7555F46774A}"/>
              </a:ext>
            </a:extLst>
          </p:cNvPr>
          <p:cNvSpPr/>
          <p:nvPr/>
        </p:nvSpPr>
        <p:spPr>
          <a:xfrm>
            <a:off x="7126941" y="206188"/>
            <a:ext cx="3926541" cy="10558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E715B0A-0950-ED53-B5C2-304B68DDDF11}"/>
              </a:ext>
            </a:extLst>
          </p:cNvPr>
          <p:cNvSpPr txBox="1"/>
          <p:nvPr/>
        </p:nvSpPr>
        <p:spPr>
          <a:xfrm>
            <a:off x="5743758" y="158319"/>
            <a:ext cx="5480969" cy="707886"/>
          </a:xfrm>
          <a:prstGeom prst="rect">
            <a:avLst/>
          </a:prstGeom>
          <a:noFill/>
        </p:spPr>
        <p:txBody>
          <a:bodyPr wrap="square" rtlCol="0">
            <a:spAutoFit/>
          </a:bodyPr>
          <a:lstStyle/>
          <a:p>
            <a:r>
              <a:rPr lang="en-US" sz="4000" dirty="0">
                <a:solidFill>
                  <a:srgbClr val="00A19B"/>
                </a:solidFill>
                <a:latin typeface="Gadugi" panose="020B0502040204020203" pitchFamily="34" charset="0"/>
                <a:ea typeface="Gadugi" panose="020B0502040204020203" pitchFamily="34" charset="0"/>
              </a:rPr>
              <a:t>2025 Snapshot of GVR</a:t>
            </a:r>
          </a:p>
        </p:txBody>
      </p:sp>
      <p:sp>
        <p:nvSpPr>
          <p:cNvPr id="13" name="TextBox 12">
            <a:extLst>
              <a:ext uri="{FF2B5EF4-FFF2-40B4-BE49-F238E27FC236}">
                <a16:creationId xmlns:a16="http://schemas.microsoft.com/office/drawing/2014/main" id="{A22D134D-9730-2D1A-EDA1-E96BB328110E}"/>
              </a:ext>
            </a:extLst>
          </p:cNvPr>
          <p:cNvSpPr txBox="1"/>
          <p:nvPr/>
        </p:nvSpPr>
        <p:spPr>
          <a:xfrm>
            <a:off x="1443038" y="950468"/>
            <a:ext cx="9890760" cy="1015663"/>
          </a:xfrm>
          <a:prstGeom prst="rect">
            <a:avLst/>
          </a:prstGeom>
          <a:noFill/>
        </p:spPr>
        <p:txBody>
          <a:bodyPr wrap="square" rtlCol="0">
            <a:spAutoFit/>
          </a:bodyPr>
          <a:lstStyle/>
          <a:p>
            <a:r>
              <a:rPr lang="en-US" sz="6000" dirty="0">
                <a:latin typeface="Gadugi" panose="020B0502040204020203" pitchFamily="34" charset="0"/>
                <a:ea typeface="Gadugi" panose="020B0502040204020203" pitchFamily="34" charset="0"/>
              </a:rPr>
              <a:t>Centers</a:t>
            </a:r>
          </a:p>
        </p:txBody>
      </p:sp>
    </p:spTree>
    <p:extLst>
      <p:ext uri="{BB962C8B-B14F-4D97-AF65-F5344CB8AC3E}">
        <p14:creationId xmlns:p14="http://schemas.microsoft.com/office/powerpoint/2010/main" val="4015801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3221</TotalTime>
  <Words>1386</Words>
  <Application>Microsoft Office PowerPoint</Application>
  <PresentationFormat>Widescreen</PresentationFormat>
  <Paragraphs>298</Paragraphs>
  <Slides>46</Slides>
  <Notes>12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46</vt:i4>
      </vt:variant>
    </vt:vector>
  </HeadingPairs>
  <TitlesOfParts>
    <vt:vector size="54" baseType="lpstr">
      <vt:lpstr>Arial</vt:lpstr>
      <vt:lpstr>Calibri</vt:lpstr>
      <vt:lpstr>Calibri Light</vt:lpstr>
      <vt:lpstr>Gadugi</vt:lpstr>
      <vt:lpstr>Office Theme</vt:lpstr>
      <vt:lpstr>2_Custom Design</vt:lpstr>
      <vt:lpstr>1_Custom Design</vt:lpstr>
      <vt:lpstr>Custom Design</vt:lpstr>
      <vt:lpstr>PowerPoint Presentation</vt:lpstr>
      <vt:lpstr>PowerPoint Presentation</vt:lpstr>
      <vt:lpstr>2025 Year In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Montgomery</dc:creator>
  <cp:lastModifiedBy>Natalie Whitman</cp:lastModifiedBy>
  <cp:revision>104</cp:revision>
  <cp:lastPrinted>2025-03-24T16:47:18Z</cp:lastPrinted>
  <dcterms:created xsi:type="dcterms:W3CDTF">2025-03-10T21:10:27Z</dcterms:created>
  <dcterms:modified xsi:type="dcterms:W3CDTF">2026-03-27T17:11:03Z</dcterms:modified>
</cp:coreProperties>
</file>