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7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8" r:id="rId6"/>
    <p:sldId id="949" r:id="rId7"/>
    <p:sldId id="265" r:id="rId8"/>
    <p:sldId id="264" r:id="rId9"/>
    <p:sldId id="261" r:id="rId10"/>
    <p:sldId id="951" r:id="rId11"/>
    <p:sldId id="952" r:id="rId12"/>
    <p:sldId id="948" r:id="rId13"/>
    <p:sldId id="953" r:id="rId14"/>
    <p:sldId id="955" r:id="rId15"/>
    <p:sldId id="954" r:id="rId16"/>
    <p:sldId id="956" r:id="rId17"/>
    <p:sldId id="259" r:id="rId1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3C3B09-FF43-1C7E-A29C-5639D7B7E2E5}" name="Emily Groo @ Zelos" initials="EG" userId="S::Emily@Zelos349.onmicrosoft.com::ad214762-6635-45c9-833f-ccb999f2cb5e" providerId="AD"/>
  <p188:author id="{BDA5DC5E-F0BB-A02F-23B2-17842487B894}" name="Terrie Glass" initials="TG" userId="S::tglass@leadershipsolutions.us::f9783999-d16f-4081-9699-8af5b2d3968a" providerId="AD"/>
  <p188:author id="{3B46A85F-8039-7FAB-AB6F-4DCC47C45000}" name="Zelos, LLC" initials="Zelos" userId="Zelos, LLC" providerId="None"/>
  <p188:author id="{AFEDFA82-120F-EFD8-7CBB-C20721107464}" name="Annie Turner" initials="AT" userId="ea0573c95ca42d01" providerId="Windows Live"/>
  <p188:author id="{600C06C4-88B6-2E7C-567A-9D28FAA3A909}" name="Nate Robinson" initials="NR" userId="1d3d4d0c195f54fa" providerId="Windows Live"/>
  <p188:author id="{004D32CC-DF66-B172-D64B-69B83126DD07}" name="Elisa Torres" initials="ET" userId="Elisa Torre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C22"/>
    <a:srgbClr val="B2D2EF"/>
    <a:srgbClr val="008FCD"/>
    <a:srgbClr val="8CBBE2"/>
    <a:srgbClr val="AB2113"/>
    <a:srgbClr val="FFFFCC"/>
    <a:srgbClr val="FFFFFF"/>
    <a:srgbClr val="9CE1FF"/>
    <a:srgbClr val="C23F0C"/>
    <a:srgbClr val="BDA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767" autoAdjust="0"/>
  </p:normalViewPr>
  <p:slideViewPr>
    <p:cSldViewPr>
      <p:cViewPr varScale="1">
        <p:scale>
          <a:sx n="62" d="100"/>
          <a:sy n="62" d="100"/>
        </p:scale>
        <p:origin x="772" y="5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0B1D6-4595-4CC9-B090-84CC5F7C3E5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1F6E64-7497-4412-AFC4-3148CB436F60}">
      <dgm:prSet/>
      <dgm:spPr/>
      <dgm:t>
        <a:bodyPr/>
        <a:lstStyle/>
        <a:p>
          <a:r>
            <a:rPr lang="en-US"/>
            <a:t>Clean, attractive, well-maintained facilities</a:t>
          </a:r>
        </a:p>
      </dgm:t>
    </dgm:pt>
    <dgm:pt modelId="{30D8E75B-B6CF-464A-B1C2-721CB3585153}" type="parTrans" cxnId="{125FD472-4AD8-43AD-96AC-DAB0E30E8904}">
      <dgm:prSet/>
      <dgm:spPr/>
      <dgm:t>
        <a:bodyPr/>
        <a:lstStyle/>
        <a:p>
          <a:endParaRPr lang="en-US"/>
        </a:p>
      </dgm:t>
    </dgm:pt>
    <dgm:pt modelId="{68EDA6F7-DD5B-4C70-9FAC-76DE179F2F80}" type="sibTrans" cxnId="{125FD472-4AD8-43AD-96AC-DAB0E30E8904}">
      <dgm:prSet/>
      <dgm:spPr/>
      <dgm:t>
        <a:bodyPr/>
        <a:lstStyle/>
        <a:p>
          <a:endParaRPr lang="en-US"/>
        </a:p>
      </dgm:t>
    </dgm:pt>
    <dgm:pt modelId="{BB87DCB7-896D-4ACC-BCD9-7711D056D1A0}">
      <dgm:prSet/>
      <dgm:spPr/>
      <dgm:t>
        <a:bodyPr/>
        <a:lstStyle/>
        <a:p>
          <a:r>
            <a:rPr lang="en-US"/>
            <a:t>High quality activities, clubs, classes and amenities</a:t>
          </a:r>
        </a:p>
      </dgm:t>
    </dgm:pt>
    <dgm:pt modelId="{812F93CF-7F8B-4051-9DAA-AD59D2B9F4D2}" type="parTrans" cxnId="{12C872A7-3203-40D9-A104-B30BC99F85C1}">
      <dgm:prSet/>
      <dgm:spPr/>
      <dgm:t>
        <a:bodyPr/>
        <a:lstStyle/>
        <a:p>
          <a:endParaRPr lang="en-US"/>
        </a:p>
      </dgm:t>
    </dgm:pt>
    <dgm:pt modelId="{3CC3A8EA-AAB6-44CF-A38D-C5E90C54FA05}" type="sibTrans" cxnId="{12C872A7-3203-40D9-A104-B30BC99F85C1}">
      <dgm:prSet/>
      <dgm:spPr/>
      <dgm:t>
        <a:bodyPr/>
        <a:lstStyle/>
        <a:p>
          <a:endParaRPr lang="en-US"/>
        </a:p>
      </dgm:t>
    </dgm:pt>
    <dgm:pt modelId="{49192DAB-2FED-4549-A677-9A89F575AFBC}">
      <dgm:prSet/>
      <dgm:spPr/>
      <dgm:t>
        <a:bodyPr/>
        <a:lstStyle/>
        <a:p>
          <a:r>
            <a:rPr lang="en-US" dirty="0"/>
            <a:t>Welcoming, active, social, healthy lifestyle supports</a:t>
          </a:r>
        </a:p>
      </dgm:t>
    </dgm:pt>
    <dgm:pt modelId="{74F6F991-D8E8-4176-8B88-22A9A6195032}" type="parTrans" cxnId="{49940B2A-CE7C-45BE-A192-D57E7750C9EA}">
      <dgm:prSet/>
      <dgm:spPr/>
      <dgm:t>
        <a:bodyPr/>
        <a:lstStyle/>
        <a:p>
          <a:endParaRPr lang="en-US"/>
        </a:p>
      </dgm:t>
    </dgm:pt>
    <dgm:pt modelId="{E0A33E00-96DE-4172-AA9A-181FBFF4776D}" type="sibTrans" cxnId="{49940B2A-CE7C-45BE-A192-D57E7750C9EA}">
      <dgm:prSet/>
      <dgm:spPr/>
      <dgm:t>
        <a:bodyPr/>
        <a:lstStyle/>
        <a:p>
          <a:endParaRPr lang="en-US"/>
        </a:p>
      </dgm:t>
    </dgm:pt>
    <dgm:pt modelId="{251F883D-F983-4AE6-911D-8AB93EB8B035}">
      <dgm:prSet/>
      <dgm:spPr/>
      <dgm:t>
        <a:bodyPr/>
        <a:lstStyle/>
        <a:p>
          <a:r>
            <a:rPr lang="en-US"/>
            <a:t>Helpful, responsive, member-focused staff</a:t>
          </a:r>
        </a:p>
      </dgm:t>
    </dgm:pt>
    <dgm:pt modelId="{26403B1D-BF99-4024-9859-112D13470656}" type="parTrans" cxnId="{93C0A8C6-B91B-4FE4-80F8-A379493972D1}">
      <dgm:prSet/>
      <dgm:spPr/>
      <dgm:t>
        <a:bodyPr/>
        <a:lstStyle/>
        <a:p>
          <a:endParaRPr lang="en-US"/>
        </a:p>
      </dgm:t>
    </dgm:pt>
    <dgm:pt modelId="{19540E7B-E6C2-45FE-A21B-78A882608E35}" type="sibTrans" cxnId="{93C0A8C6-B91B-4FE4-80F8-A379493972D1}">
      <dgm:prSet/>
      <dgm:spPr/>
      <dgm:t>
        <a:bodyPr/>
        <a:lstStyle/>
        <a:p>
          <a:endParaRPr lang="en-US"/>
        </a:p>
      </dgm:t>
    </dgm:pt>
    <dgm:pt modelId="{D3497232-2B1A-4160-A3E5-A13C94137C83}" type="pres">
      <dgm:prSet presAssocID="{D8C0B1D6-4595-4CC9-B090-84CC5F7C3E57}" presName="root" presStyleCnt="0">
        <dgm:presLayoutVars>
          <dgm:dir/>
          <dgm:resizeHandles val="exact"/>
        </dgm:presLayoutVars>
      </dgm:prSet>
      <dgm:spPr/>
    </dgm:pt>
    <dgm:pt modelId="{B11371C4-3FAB-48D6-8314-7954D0227E31}" type="pres">
      <dgm:prSet presAssocID="{061F6E64-7497-4412-AFC4-3148CB436F60}" presName="compNode" presStyleCnt="0"/>
      <dgm:spPr/>
    </dgm:pt>
    <dgm:pt modelId="{1FD3834E-7D61-4D4B-9BAF-8418D0EC5370}" type="pres">
      <dgm:prSet presAssocID="{061F6E64-7497-4412-AFC4-3148CB436F60}" presName="bgRect" presStyleLbl="bgShp" presStyleIdx="0" presStyleCnt="4"/>
      <dgm:spPr/>
    </dgm:pt>
    <dgm:pt modelId="{789DEF39-2250-4CC2-986B-F7B6471E89B1}" type="pres">
      <dgm:prSet presAssocID="{061F6E64-7497-4412-AFC4-3148CB436F60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D9951594-28B1-4C2C-A0F3-0962CAB5E48F}" type="pres">
      <dgm:prSet presAssocID="{061F6E64-7497-4412-AFC4-3148CB436F60}" presName="spaceRect" presStyleCnt="0"/>
      <dgm:spPr/>
    </dgm:pt>
    <dgm:pt modelId="{E631E5D5-1CAF-4074-A37C-8E3C2C956781}" type="pres">
      <dgm:prSet presAssocID="{061F6E64-7497-4412-AFC4-3148CB436F60}" presName="parTx" presStyleLbl="revTx" presStyleIdx="0" presStyleCnt="4">
        <dgm:presLayoutVars>
          <dgm:chMax val="0"/>
          <dgm:chPref val="0"/>
        </dgm:presLayoutVars>
      </dgm:prSet>
      <dgm:spPr/>
    </dgm:pt>
    <dgm:pt modelId="{69C50447-3B70-4F94-A027-AD5B4B03E8B9}" type="pres">
      <dgm:prSet presAssocID="{68EDA6F7-DD5B-4C70-9FAC-76DE179F2F80}" presName="sibTrans" presStyleCnt="0"/>
      <dgm:spPr/>
    </dgm:pt>
    <dgm:pt modelId="{638FA636-E7A8-42E4-ACA1-72453AC8EC53}" type="pres">
      <dgm:prSet presAssocID="{BB87DCB7-896D-4ACC-BCD9-7711D056D1A0}" presName="compNode" presStyleCnt="0"/>
      <dgm:spPr/>
    </dgm:pt>
    <dgm:pt modelId="{45EC24C4-31E6-440B-B92B-DBF968A4CDBB}" type="pres">
      <dgm:prSet presAssocID="{BB87DCB7-896D-4ACC-BCD9-7711D056D1A0}" presName="bgRect" presStyleLbl="bgShp" presStyleIdx="1" presStyleCnt="4"/>
      <dgm:spPr/>
    </dgm:pt>
    <dgm:pt modelId="{BE5FD23A-23F8-44B6-8236-9B399DAEFE63}" type="pres">
      <dgm:prSet presAssocID="{BB87DCB7-896D-4ACC-BCD9-7711D056D1A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tel"/>
        </a:ext>
      </dgm:extLst>
    </dgm:pt>
    <dgm:pt modelId="{0FBCC5E7-0CE3-4030-8BEA-535E4344EF30}" type="pres">
      <dgm:prSet presAssocID="{BB87DCB7-896D-4ACC-BCD9-7711D056D1A0}" presName="spaceRect" presStyleCnt="0"/>
      <dgm:spPr/>
    </dgm:pt>
    <dgm:pt modelId="{C460B9F6-BD12-4BCB-9F81-BD71ADBA19BD}" type="pres">
      <dgm:prSet presAssocID="{BB87DCB7-896D-4ACC-BCD9-7711D056D1A0}" presName="parTx" presStyleLbl="revTx" presStyleIdx="1" presStyleCnt="4">
        <dgm:presLayoutVars>
          <dgm:chMax val="0"/>
          <dgm:chPref val="0"/>
        </dgm:presLayoutVars>
      </dgm:prSet>
      <dgm:spPr/>
    </dgm:pt>
    <dgm:pt modelId="{075B55C4-89F3-48E3-9C42-9BCE65B258B1}" type="pres">
      <dgm:prSet presAssocID="{3CC3A8EA-AAB6-44CF-A38D-C5E90C54FA05}" presName="sibTrans" presStyleCnt="0"/>
      <dgm:spPr/>
    </dgm:pt>
    <dgm:pt modelId="{5F7B840B-1EB6-4DF5-8B3E-69A0F50DAA89}" type="pres">
      <dgm:prSet presAssocID="{49192DAB-2FED-4549-A677-9A89F575AFBC}" presName="compNode" presStyleCnt="0"/>
      <dgm:spPr/>
    </dgm:pt>
    <dgm:pt modelId="{9A5E23C1-BD93-4552-9AD2-96797C1ADC50}" type="pres">
      <dgm:prSet presAssocID="{49192DAB-2FED-4549-A677-9A89F575AFBC}" presName="bgRect" presStyleLbl="bgShp" presStyleIdx="2" presStyleCnt="4"/>
      <dgm:spPr/>
    </dgm:pt>
    <dgm:pt modelId="{ECAB6EF0-AEB0-43BD-B4F3-818D0B066017}" type="pres">
      <dgm:prSet presAssocID="{49192DAB-2FED-4549-A677-9A89F575AFBC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lth"/>
        </a:ext>
      </dgm:extLst>
    </dgm:pt>
    <dgm:pt modelId="{290D0B47-410F-478C-8258-3A50F2BFD051}" type="pres">
      <dgm:prSet presAssocID="{49192DAB-2FED-4549-A677-9A89F575AFBC}" presName="spaceRect" presStyleCnt="0"/>
      <dgm:spPr/>
    </dgm:pt>
    <dgm:pt modelId="{EA57A7AF-2BFC-43EA-87A0-3883A8CB76B1}" type="pres">
      <dgm:prSet presAssocID="{49192DAB-2FED-4549-A677-9A89F575AFBC}" presName="parTx" presStyleLbl="revTx" presStyleIdx="2" presStyleCnt="4">
        <dgm:presLayoutVars>
          <dgm:chMax val="0"/>
          <dgm:chPref val="0"/>
        </dgm:presLayoutVars>
      </dgm:prSet>
      <dgm:spPr/>
    </dgm:pt>
    <dgm:pt modelId="{A410FA95-4868-400D-A16C-C09AF1653AAD}" type="pres">
      <dgm:prSet presAssocID="{E0A33E00-96DE-4172-AA9A-181FBFF4776D}" presName="sibTrans" presStyleCnt="0"/>
      <dgm:spPr/>
    </dgm:pt>
    <dgm:pt modelId="{15EFE1C4-78E0-42FD-B5E1-507482E0C1BC}" type="pres">
      <dgm:prSet presAssocID="{251F883D-F983-4AE6-911D-8AB93EB8B035}" presName="compNode" presStyleCnt="0"/>
      <dgm:spPr/>
    </dgm:pt>
    <dgm:pt modelId="{AF0FD921-BE77-45DA-9B43-53E60BFDA98E}" type="pres">
      <dgm:prSet presAssocID="{251F883D-F983-4AE6-911D-8AB93EB8B035}" presName="bgRect" presStyleLbl="bgShp" presStyleIdx="3" presStyleCnt="4"/>
      <dgm:spPr/>
    </dgm:pt>
    <dgm:pt modelId="{70529B67-BB31-4528-8B6B-F7D27C9CAF56}" type="pres">
      <dgm:prSet presAssocID="{251F883D-F983-4AE6-911D-8AB93EB8B03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614A5C30-EFC1-41A2-BD8C-628ACC09C3D5}" type="pres">
      <dgm:prSet presAssocID="{251F883D-F983-4AE6-911D-8AB93EB8B035}" presName="spaceRect" presStyleCnt="0"/>
      <dgm:spPr/>
    </dgm:pt>
    <dgm:pt modelId="{647784F6-FEC5-4D21-B24C-973620529850}" type="pres">
      <dgm:prSet presAssocID="{251F883D-F983-4AE6-911D-8AB93EB8B03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9940B2A-CE7C-45BE-A192-D57E7750C9EA}" srcId="{D8C0B1D6-4595-4CC9-B090-84CC5F7C3E57}" destId="{49192DAB-2FED-4549-A677-9A89F575AFBC}" srcOrd="2" destOrd="0" parTransId="{74F6F991-D8E8-4176-8B88-22A9A6195032}" sibTransId="{E0A33E00-96DE-4172-AA9A-181FBFF4776D}"/>
    <dgm:cxn modelId="{49F1462E-F3F2-4835-A10C-C025DCD072F4}" type="presOf" srcId="{49192DAB-2FED-4549-A677-9A89F575AFBC}" destId="{EA57A7AF-2BFC-43EA-87A0-3883A8CB76B1}" srcOrd="0" destOrd="0" presId="urn:microsoft.com/office/officeart/2018/2/layout/IconVerticalSolidList"/>
    <dgm:cxn modelId="{D207303A-25E6-40FB-A745-8A85E2A43660}" type="presOf" srcId="{D8C0B1D6-4595-4CC9-B090-84CC5F7C3E57}" destId="{D3497232-2B1A-4160-A3E5-A13C94137C83}" srcOrd="0" destOrd="0" presId="urn:microsoft.com/office/officeart/2018/2/layout/IconVerticalSolidList"/>
    <dgm:cxn modelId="{CF828A4B-5BE7-4895-8E62-0BDCB5A4B0BB}" type="presOf" srcId="{BB87DCB7-896D-4ACC-BCD9-7711D056D1A0}" destId="{C460B9F6-BD12-4BCB-9F81-BD71ADBA19BD}" srcOrd="0" destOrd="0" presId="urn:microsoft.com/office/officeart/2018/2/layout/IconVerticalSolidList"/>
    <dgm:cxn modelId="{125FD472-4AD8-43AD-96AC-DAB0E30E8904}" srcId="{D8C0B1D6-4595-4CC9-B090-84CC5F7C3E57}" destId="{061F6E64-7497-4412-AFC4-3148CB436F60}" srcOrd="0" destOrd="0" parTransId="{30D8E75B-B6CF-464A-B1C2-721CB3585153}" sibTransId="{68EDA6F7-DD5B-4C70-9FAC-76DE179F2F80}"/>
    <dgm:cxn modelId="{8C15DD58-7D20-44C2-88F7-D825FC0BCF7E}" type="presOf" srcId="{251F883D-F983-4AE6-911D-8AB93EB8B035}" destId="{647784F6-FEC5-4D21-B24C-973620529850}" srcOrd="0" destOrd="0" presId="urn:microsoft.com/office/officeart/2018/2/layout/IconVerticalSolidList"/>
    <dgm:cxn modelId="{12C872A7-3203-40D9-A104-B30BC99F85C1}" srcId="{D8C0B1D6-4595-4CC9-B090-84CC5F7C3E57}" destId="{BB87DCB7-896D-4ACC-BCD9-7711D056D1A0}" srcOrd="1" destOrd="0" parTransId="{812F93CF-7F8B-4051-9DAA-AD59D2B9F4D2}" sibTransId="{3CC3A8EA-AAB6-44CF-A38D-C5E90C54FA05}"/>
    <dgm:cxn modelId="{93C0A8C6-B91B-4FE4-80F8-A379493972D1}" srcId="{D8C0B1D6-4595-4CC9-B090-84CC5F7C3E57}" destId="{251F883D-F983-4AE6-911D-8AB93EB8B035}" srcOrd="3" destOrd="0" parTransId="{26403B1D-BF99-4024-9859-112D13470656}" sibTransId="{19540E7B-E6C2-45FE-A21B-78A882608E35}"/>
    <dgm:cxn modelId="{79D6F8ED-B697-4E81-A99B-4795FA6AEF1F}" type="presOf" srcId="{061F6E64-7497-4412-AFC4-3148CB436F60}" destId="{E631E5D5-1CAF-4074-A37C-8E3C2C956781}" srcOrd="0" destOrd="0" presId="urn:microsoft.com/office/officeart/2018/2/layout/IconVerticalSolidList"/>
    <dgm:cxn modelId="{E80DC4D4-EB25-4648-95DC-5A0FABDA53DB}" type="presParOf" srcId="{D3497232-2B1A-4160-A3E5-A13C94137C83}" destId="{B11371C4-3FAB-48D6-8314-7954D0227E31}" srcOrd="0" destOrd="0" presId="urn:microsoft.com/office/officeart/2018/2/layout/IconVerticalSolidList"/>
    <dgm:cxn modelId="{2025A8D3-9E76-40A7-85E4-D20836FD8476}" type="presParOf" srcId="{B11371C4-3FAB-48D6-8314-7954D0227E31}" destId="{1FD3834E-7D61-4D4B-9BAF-8418D0EC5370}" srcOrd="0" destOrd="0" presId="urn:microsoft.com/office/officeart/2018/2/layout/IconVerticalSolidList"/>
    <dgm:cxn modelId="{91B53FF5-5BE4-47AD-871F-78EB31988F2C}" type="presParOf" srcId="{B11371C4-3FAB-48D6-8314-7954D0227E31}" destId="{789DEF39-2250-4CC2-986B-F7B6471E89B1}" srcOrd="1" destOrd="0" presId="urn:microsoft.com/office/officeart/2018/2/layout/IconVerticalSolidList"/>
    <dgm:cxn modelId="{BA7E0DED-9867-4E59-99AB-DE6670178ADB}" type="presParOf" srcId="{B11371C4-3FAB-48D6-8314-7954D0227E31}" destId="{D9951594-28B1-4C2C-A0F3-0962CAB5E48F}" srcOrd="2" destOrd="0" presId="urn:microsoft.com/office/officeart/2018/2/layout/IconVerticalSolidList"/>
    <dgm:cxn modelId="{50707C87-377F-492D-948F-AA7F3B1B5E23}" type="presParOf" srcId="{B11371C4-3FAB-48D6-8314-7954D0227E31}" destId="{E631E5D5-1CAF-4074-A37C-8E3C2C956781}" srcOrd="3" destOrd="0" presId="urn:microsoft.com/office/officeart/2018/2/layout/IconVerticalSolidList"/>
    <dgm:cxn modelId="{38DD1411-25BA-4B04-8DF1-45BB3CB5EAAC}" type="presParOf" srcId="{D3497232-2B1A-4160-A3E5-A13C94137C83}" destId="{69C50447-3B70-4F94-A027-AD5B4B03E8B9}" srcOrd="1" destOrd="0" presId="urn:microsoft.com/office/officeart/2018/2/layout/IconVerticalSolidList"/>
    <dgm:cxn modelId="{2AE6AB17-549D-4FD1-ADED-3F68B274AA1E}" type="presParOf" srcId="{D3497232-2B1A-4160-A3E5-A13C94137C83}" destId="{638FA636-E7A8-42E4-ACA1-72453AC8EC53}" srcOrd="2" destOrd="0" presId="urn:microsoft.com/office/officeart/2018/2/layout/IconVerticalSolidList"/>
    <dgm:cxn modelId="{A3E06494-3A9F-44B5-85AA-31E2B935256B}" type="presParOf" srcId="{638FA636-E7A8-42E4-ACA1-72453AC8EC53}" destId="{45EC24C4-31E6-440B-B92B-DBF968A4CDBB}" srcOrd="0" destOrd="0" presId="urn:microsoft.com/office/officeart/2018/2/layout/IconVerticalSolidList"/>
    <dgm:cxn modelId="{7E127406-531E-4E1A-B297-2B916374E3E8}" type="presParOf" srcId="{638FA636-E7A8-42E4-ACA1-72453AC8EC53}" destId="{BE5FD23A-23F8-44B6-8236-9B399DAEFE63}" srcOrd="1" destOrd="0" presId="urn:microsoft.com/office/officeart/2018/2/layout/IconVerticalSolidList"/>
    <dgm:cxn modelId="{6293295C-6AF4-4B9D-AA2F-5EEB218FAC97}" type="presParOf" srcId="{638FA636-E7A8-42E4-ACA1-72453AC8EC53}" destId="{0FBCC5E7-0CE3-4030-8BEA-535E4344EF30}" srcOrd="2" destOrd="0" presId="urn:microsoft.com/office/officeart/2018/2/layout/IconVerticalSolidList"/>
    <dgm:cxn modelId="{A5D5EDD1-D005-467E-88BD-F8C18DB4C520}" type="presParOf" srcId="{638FA636-E7A8-42E4-ACA1-72453AC8EC53}" destId="{C460B9F6-BD12-4BCB-9F81-BD71ADBA19BD}" srcOrd="3" destOrd="0" presId="urn:microsoft.com/office/officeart/2018/2/layout/IconVerticalSolidList"/>
    <dgm:cxn modelId="{E838353F-C184-452E-877C-E9F449FDDED1}" type="presParOf" srcId="{D3497232-2B1A-4160-A3E5-A13C94137C83}" destId="{075B55C4-89F3-48E3-9C42-9BCE65B258B1}" srcOrd="3" destOrd="0" presId="urn:microsoft.com/office/officeart/2018/2/layout/IconVerticalSolidList"/>
    <dgm:cxn modelId="{91C3C85B-67F2-4F16-9286-6946E868387A}" type="presParOf" srcId="{D3497232-2B1A-4160-A3E5-A13C94137C83}" destId="{5F7B840B-1EB6-4DF5-8B3E-69A0F50DAA89}" srcOrd="4" destOrd="0" presId="urn:microsoft.com/office/officeart/2018/2/layout/IconVerticalSolidList"/>
    <dgm:cxn modelId="{415E5036-3575-4DD0-924A-29A87B275D0E}" type="presParOf" srcId="{5F7B840B-1EB6-4DF5-8B3E-69A0F50DAA89}" destId="{9A5E23C1-BD93-4552-9AD2-96797C1ADC50}" srcOrd="0" destOrd="0" presId="urn:microsoft.com/office/officeart/2018/2/layout/IconVerticalSolidList"/>
    <dgm:cxn modelId="{CAE26345-FA9D-4059-9340-19D95445A9BC}" type="presParOf" srcId="{5F7B840B-1EB6-4DF5-8B3E-69A0F50DAA89}" destId="{ECAB6EF0-AEB0-43BD-B4F3-818D0B066017}" srcOrd="1" destOrd="0" presId="urn:microsoft.com/office/officeart/2018/2/layout/IconVerticalSolidList"/>
    <dgm:cxn modelId="{C4732C91-ADA0-470D-8CF2-7337A5E94034}" type="presParOf" srcId="{5F7B840B-1EB6-4DF5-8B3E-69A0F50DAA89}" destId="{290D0B47-410F-478C-8258-3A50F2BFD051}" srcOrd="2" destOrd="0" presId="urn:microsoft.com/office/officeart/2018/2/layout/IconVerticalSolidList"/>
    <dgm:cxn modelId="{6592637D-CACC-4369-8D31-4C354A56B9E3}" type="presParOf" srcId="{5F7B840B-1EB6-4DF5-8B3E-69A0F50DAA89}" destId="{EA57A7AF-2BFC-43EA-87A0-3883A8CB76B1}" srcOrd="3" destOrd="0" presId="urn:microsoft.com/office/officeart/2018/2/layout/IconVerticalSolidList"/>
    <dgm:cxn modelId="{6714BFCE-FEAE-419E-80FC-197DBDCA47C0}" type="presParOf" srcId="{D3497232-2B1A-4160-A3E5-A13C94137C83}" destId="{A410FA95-4868-400D-A16C-C09AF1653AAD}" srcOrd="5" destOrd="0" presId="urn:microsoft.com/office/officeart/2018/2/layout/IconVerticalSolidList"/>
    <dgm:cxn modelId="{C0361DBA-0D94-4C8B-8453-8CC0F7AF1E9A}" type="presParOf" srcId="{D3497232-2B1A-4160-A3E5-A13C94137C83}" destId="{15EFE1C4-78E0-42FD-B5E1-507482E0C1BC}" srcOrd="6" destOrd="0" presId="urn:microsoft.com/office/officeart/2018/2/layout/IconVerticalSolidList"/>
    <dgm:cxn modelId="{5F12CA64-AD80-41F9-A127-E3835876084E}" type="presParOf" srcId="{15EFE1C4-78E0-42FD-B5E1-507482E0C1BC}" destId="{AF0FD921-BE77-45DA-9B43-53E60BFDA98E}" srcOrd="0" destOrd="0" presId="urn:microsoft.com/office/officeart/2018/2/layout/IconVerticalSolidList"/>
    <dgm:cxn modelId="{DB5FC0BC-755D-44C3-AD38-33F258902C1B}" type="presParOf" srcId="{15EFE1C4-78E0-42FD-B5E1-507482E0C1BC}" destId="{70529B67-BB31-4528-8B6B-F7D27C9CAF56}" srcOrd="1" destOrd="0" presId="urn:microsoft.com/office/officeart/2018/2/layout/IconVerticalSolidList"/>
    <dgm:cxn modelId="{F3109E81-EFFF-4723-9B08-5F9F0D62DBB7}" type="presParOf" srcId="{15EFE1C4-78E0-42FD-B5E1-507482E0C1BC}" destId="{614A5C30-EFC1-41A2-BD8C-628ACC09C3D5}" srcOrd="2" destOrd="0" presId="urn:microsoft.com/office/officeart/2018/2/layout/IconVerticalSolidList"/>
    <dgm:cxn modelId="{0C1205F7-E218-447D-A8A5-A7ED950DC2E4}" type="presParOf" srcId="{15EFE1C4-78E0-42FD-B5E1-507482E0C1BC}" destId="{647784F6-FEC5-4D21-B24C-97362052985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12EF42-4928-4FBD-89E7-2CA2CD5A5A5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F899A0-11B4-4A15-91D5-7F0C8BA098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Strengthen communication, transparency and member engagement</a:t>
          </a:r>
        </a:p>
      </dgm:t>
    </dgm:pt>
    <dgm:pt modelId="{9D4F0421-4F98-4255-9638-98D3CE0510A6}" type="parTrans" cxnId="{28F56A05-276A-4A33-8849-1A432329D0B5}">
      <dgm:prSet/>
      <dgm:spPr/>
      <dgm:t>
        <a:bodyPr/>
        <a:lstStyle/>
        <a:p>
          <a:endParaRPr lang="en-US"/>
        </a:p>
      </dgm:t>
    </dgm:pt>
    <dgm:pt modelId="{CBBB0BE9-3AF3-4629-8003-C8BB9FE88380}" type="sibTrans" cxnId="{28F56A05-276A-4A33-8849-1A432329D0B5}">
      <dgm:prSet/>
      <dgm:spPr/>
      <dgm:t>
        <a:bodyPr/>
        <a:lstStyle/>
        <a:p>
          <a:endParaRPr lang="en-US"/>
        </a:p>
      </dgm:t>
    </dgm:pt>
    <dgm:pt modelId="{62A81D62-CE60-474C-9EF4-6A6119E5C4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Continue investing in facilities, while strategically planning for the future</a:t>
          </a:r>
        </a:p>
      </dgm:t>
    </dgm:pt>
    <dgm:pt modelId="{59C34641-56ED-4554-9DF7-79B3DC9BEB90}" type="parTrans" cxnId="{6CE851F2-D08E-43B5-96F0-F2E627E53B0E}">
      <dgm:prSet/>
      <dgm:spPr/>
      <dgm:t>
        <a:bodyPr/>
        <a:lstStyle/>
        <a:p>
          <a:endParaRPr lang="en-US"/>
        </a:p>
      </dgm:t>
    </dgm:pt>
    <dgm:pt modelId="{9A23A98C-63DD-4B6C-9FCB-A975D862C92B}" type="sibTrans" cxnId="{6CE851F2-D08E-43B5-96F0-F2E627E53B0E}">
      <dgm:prSet/>
      <dgm:spPr/>
      <dgm:t>
        <a:bodyPr/>
        <a:lstStyle/>
        <a:p>
          <a:endParaRPr lang="en-US"/>
        </a:p>
      </dgm:t>
    </dgm:pt>
    <dgm:pt modelId="{C35FD99B-9BD8-461B-A3DE-5E965A527B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Adapt programs and services to meet changing member needs</a:t>
          </a:r>
        </a:p>
      </dgm:t>
    </dgm:pt>
    <dgm:pt modelId="{1F3A3DE5-8038-4BCE-BF7B-B9531A604024}" type="parTrans" cxnId="{93C04AB4-DE92-48B8-BB69-E86827C35AC0}">
      <dgm:prSet/>
      <dgm:spPr/>
      <dgm:t>
        <a:bodyPr/>
        <a:lstStyle/>
        <a:p>
          <a:endParaRPr lang="en-US"/>
        </a:p>
      </dgm:t>
    </dgm:pt>
    <dgm:pt modelId="{E82C2B13-6153-4A9F-8909-AF7DE7D911F5}" type="sibTrans" cxnId="{93C04AB4-DE92-48B8-BB69-E86827C35AC0}">
      <dgm:prSet/>
      <dgm:spPr/>
      <dgm:t>
        <a:bodyPr/>
        <a:lstStyle/>
        <a:p>
          <a:endParaRPr lang="en-US"/>
        </a:p>
      </dgm:t>
    </dgm:pt>
    <dgm:pt modelId="{8C47D33B-CC4B-40F8-957A-5938AB8040D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Preserve GVR’s value while maintaining affordability</a:t>
          </a:r>
        </a:p>
      </dgm:t>
    </dgm:pt>
    <dgm:pt modelId="{253D5EE8-75F0-471E-BDB0-7A8C7F4382AA}" type="parTrans" cxnId="{46E8FDA8-09F6-449B-A8C4-0158EC75EFF4}">
      <dgm:prSet/>
      <dgm:spPr/>
      <dgm:t>
        <a:bodyPr/>
        <a:lstStyle/>
        <a:p>
          <a:endParaRPr lang="en-US"/>
        </a:p>
      </dgm:t>
    </dgm:pt>
    <dgm:pt modelId="{A624CC29-8C2D-4AC9-A4D7-F7672B112C33}" type="sibTrans" cxnId="{46E8FDA8-09F6-449B-A8C4-0158EC75EFF4}">
      <dgm:prSet/>
      <dgm:spPr/>
      <dgm:t>
        <a:bodyPr/>
        <a:lstStyle/>
        <a:p>
          <a:endParaRPr lang="en-US"/>
        </a:p>
      </dgm:t>
    </dgm:pt>
    <dgm:pt modelId="{2F5B2FDF-1E2D-4FFF-A083-D510D7F299B7}" type="pres">
      <dgm:prSet presAssocID="{AC12EF42-4928-4FBD-89E7-2CA2CD5A5A58}" presName="root" presStyleCnt="0">
        <dgm:presLayoutVars>
          <dgm:dir/>
          <dgm:resizeHandles val="exact"/>
        </dgm:presLayoutVars>
      </dgm:prSet>
      <dgm:spPr/>
    </dgm:pt>
    <dgm:pt modelId="{FE6011BA-E326-44C7-8A66-8E28A2092F75}" type="pres">
      <dgm:prSet presAssocID="{2EF899A0-11B4-4A15-91D5-7F0C8BA098D7}" presName="compNode" presStyleCnt="0"/>
      <dgm:spPr/>
    </dgm:pt>
    <dgm:pt modelId="{A5421BA4-DB7F-4708-A4D7-ECD3D8CE7FEB}" type="pres">
      <dgm:prSet presAssocID="{2EF899A0-11B4-4A15-91D5-7F0C8BA098D7}" presName="bgRect" presStyleLbl="bgShp" presStyleIdx="0" presStyleCnt="4"/>
      <dgm:spPr/>
    </dgm:pt>
    <dgm:pt modelId="{103E1BAB-F3BC-4E19-A8B4-4B781A680CF7}" type="pres">
      <dgm:prSet presAssocID="{2EF899A0-11B4-4A15-91D5-7F0C8BA098D7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52878C7-6CBA-42F6-9FF1-794182088E3D}" type="pres">
      <dgm:prSet presAssocID="{2EF899A0-11B4-4A15-91D5-7F0C8BA098D7}" presName="spaceRect" presStyleCnt="0"/>
      <dgm:spPr/>
    </dgm:pt>
    <dgm:pt modelId="{646F3C43-D46C-400F-B6D3-E73B472D97FA}" type="pres">
      <dgm:prSet presAssocID="{2EF899A0-11B4-4A15-91D5-7F0C8BA098D7}" presName="parTx" presStyleLbl="revTx" presStyleIdx="0" presStyleCnt="4">
        <dgm:presLayoutVars>
          <dgm:chMax val="0"/>
          <dgm:chPref val="0"/>
        </dgm:presLayoutVars>
      </dgm:prSet>
      <dgm:spPr/>
    </dgm:pt>
    <dgm:pt modelId="{89F4BB8B-E238-49E4-9570-A78575F165AF}" type="pres">
      <dgm:prSet presAssocID="{CBBB0BE9-3AF3-4629-8003-C8BB9FE88380}" presName="sibTrans" presStyleCnt="0"/>
      <dgm:spPr/>
    </dgm:pt>
    <dgm:pt modelId="{B441013A-31EF-4970-A74A-153CCC46E7C0}" type="pres">
      <dgm:prSet presAssocID="{62A81D62-CE60-474C-9EF4-6A6119E5C403}" presName="compNode" presStyleCnt="0"/>
      <dgm:spPr/>
    </dgm:pt>
    <dgm:pt modelId="{558BE789-D163-44D0-A3A5-FE8506F4746C}" type="pres">
      <dgm:prSet presAssocID="{62A81D62-CE60-474C-9EF4-6A6119E5C403}" presName="bgRect" presStyleLbl="bgShp" presStyleIdx="1" presStyleCnt="4"/>
      <dgm:spPr/>
    </dgm:pt>
    <dgm:pt modelId="{D5BE869B-B037-4024-AA58-E3039B65769A}" type="pres">
      <dgm:prSet presAssocID="{62A81D62-CE60-474C-9EF4-6A6119E5C40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E49D842D-2341-4BFC-A035-B8068F7AF312}" type="pres">
      <dgm:prSet presAssocID="{62A81D62-CE60-474C-9EF4-6A6119E5C403}" presName="spaceRect" presStyleCnt="0"/>
      <dgm:spPr/>
    </dgm:pt>
    <dgm:pt modelId="{70B31603-DF23-4357-B6D0-6809BC14AD95}" type="pres">
      <dgm:prSet presAssocID="{62A81D62-CE60-474C-9EF4-6A6119E5C403}" presName="parTx" presStyleLbl="revTx" presStyleIdx="1" presStyleCnt="4">
        <dgm:presLayoutVars>
          <dgm:chMax val="0"/>
          <dgm:chPref val="0"/>
        </dgm:presLayoutVars>
      </dgm:prSet>
      <dgm:spPr/>
    </dgm:pt>
    <dgm:pt modelId="{F3EF3A2B-9BE7-40EE-BB0A-A39BDB755221}" type="pres">
      <dgm:prSet presAssocID="{9A23A98C-63DD-4B6C-9FCB-A975D862C92B}" presName="sibTrans" presStyleCnt="0"/>
      <dgm:spPr/>
    </dgm:pt>
    <dgm:pt modelId="{202CA4E9-D9F2-4076-9B65-47E31A15208C}" type="pres">
      <dgm:prSet presAssocID="{C35FD99B-9BD8-461B-A3DE-5E965A527B2B}" presName="compNode" presStyleCnt="0"/>
      <dgm:spPr/>
    </dgm:pt>
    <dgm:pt modelId="{77902650-E31E-41E0-8155-312B513B3C4D}" type="pres">
      <dgm:prSet presAssocID="{C35FD99B-9BD8-461B-A3DE-5E965A527B2B}" presName="bgRect" presStyleLbl="bgShp" presStyleIdx="2" presStyleCnt="4"/>
      <dgm:spPr/>
    </dgm:pt>
    <dgm:pt modelId="{16403F6B-A81C-4A1E-AC74-CD230FD0DACC}" type="pres">
      <dgm:prSet presAssocID="{C35FD99B-9BD8-461B-A3DE-5E965A527B2B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6220696E-2381-4281-80E7-533670B90F41}" type="pres">
      <dgm:prSet presAssocID="{C35FD99B-9BD8-461B-A3DE-5E965A527B2B}" presName="spaceRect" presStyleCnt="0"/>
      <dgm:spPr/>
    </dgm:pt>
    <dgm:pt modelId="{7E6C87EA-1E75-42B4-80C3-9C9751DC01D9}" type="pres">
      <dgm:prSet presAssocID="{C35FD99B-9BD8-461B-A3DE-5E965A527B2B}" presName="parTx" presStyleLbl="revTx" presStyleIdx="2" presStyleCnt="4">
        <dgm:presLayoutVars>
          <dgm:chMax val="0"/>
          <dgm:chPref val="0"/>
        </dgm:presLayoutVars>
      </dgm:prSet>
      <dgm:spPr/>
    </dgm:pt>
    <dgm:pt modelId="{2E18C01C-E173-47D9-B23F-79F49DCD91F3}" type="pres">
      <dgm:prSet presAssocID="{E82C2B13-6153-4A9F-8909-AF7DE7D911F5}" presName="sibTrans" presStyleCnt="0"/>
      <dgm:spPr/>
    </dgm:pt>
    <dgm:pt modelId="{10294B41-BA99-440B-A4BF-6F88529264D3}" type="pres">
      <dgm:prSet presAssocID="{8C47D33B-CC4B-40F8-957A-5938AB8040DA}" presName="compNode" presStyleCnt="0"/>
      <dgm:spPr/>
    </dgm:pt>
    <dgm:pt modelId="{34913EBB-C8D6-4C7E-ABA7-E2907D47C7F9}" type="pres">
      <dgm:prSet presAssocID="{8C47D33B-CC4B-40F8-957A-5938AB8040DA}" presName="bgRect" presStyleLbl="bgShp" presStyleIdx="3" presStyleCnt="4"/>
      <dgm:spPr/>
    </dgm:pt>
    <dgm:pt modelId="{61D97FCB-3EC6-48AA-93A8-B930AB08543C}" type="pres">
      <dgm:prSet presAssocID="{8C47D33B-CC4B-40F8-957A-5938AB8040D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BD76BBE-5D2B-4FCA-B6D7-690B3679ACC8}" type="pres">
      <dgm:prSet presAssocID="{8C47D33B-CC4B-40F8-957A-5938AB8040DA}" presName="spaceRect" presStyleCnt="0"/>
      <dgm:spPr/>
    </dgm:pt>
    <dgm:pt modelId="{C84CBF2E-4F37-4028-91CB-4A7976C4C240}" type="pres">
      <dgm:prSet presAssocID="{8C47D33B-CC4B-40F8-957A-5938AB8040D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8623301-84DD-48D1-8EA4-E86AB0CBD0AA}" type="presOf" srcId="{2EF899A0-11B4-4A15-91D5-7F0C8BA098D7}" destId="{646F3C43-D46C-400F-B6D3-E73B472D97FA}" srcOrd="0" destOrd="0" presId="urn:microsoft.com/office/officeart/2018/2/layout/IconVerticalSolidList"/>
    <dgm:cxn modelId="{28F56A05-276A-4A33-8849-1A432329D0B5}" srcId="{AC12EF42-4928-4FBD-89E7-2CA2CD5A5A58}" destId="{2EF899A0-11B4-4A15-91D5-7F0C8BA098D7}" srcOrd="0" destOrd="0" parTransId="{9D4F0421-4F98-4255-9638-98D3CE0510A6}" sibTransId="{CBBB0BE9-3AF3-4629-8003-C8BB9FE88380}"/>
    <dgm:cxn modelId="{741CF417-EAB2-490E-BA45-86863F0362B7}" type="presOf" srcId="{8C47D33B-CC4B-40F8-957A-5938AB8040DA}" destId="{C84CBF2E-4F37-4028-91CB-4A7976C4C240}" srcOrd="0" destOrd="0" presId="urn:microsoft.com/office/officeart/2018/2/layout/IconVerticalSolidList"/>
    <dgm:cxn modelId="{0501A5A4-8CF8-42B9-A6BF-E19F021218BC}" type="presOf" srcId="{62A81D62-CE60-474C-9EF4-6A6119E5C403}" destId="{70B31603-DF23-4357-B6D0-6809BC14AD95}" srcOrd="0" destOrd="0" presId="urn:microsoft.com/office/officeart/2018/2/layout/IconVerticalSolidList"/>
    <dgm:cxn modelId="{46E8FDA8-09F6-449B-A8C4-0158EC75EFF4}" srcId="{AC12EF42-4928-4FBD-89E7-2CA2CD5A5A58}" destId="{8C47D33B-CC4B-40F8-957A-5938AB8040DA}" srcOrd="3" destOrd="0" parTransId="{253D5EE8-75F0-471E-BDB0-7A8C7F4382AA}" sibTransId="{A624CC29-8C2D-4AC9-A4D7-F7672B112C33}"/>
    <dgm:cxn modelId="{93C04AB4-DE92-48B8-BB69-E86827C35AC0}" srcId="{AC12EF42-4928-4FBD-89E7-2CA2CD5A5A58}" destId="{C35FD99B-9BD8-461B-A3DE-5E965A527B2B}" srcOrd="2" destOrd="0" parTransId="{1F3A3DE5-8038-4BCE-BF7B-B9531A604024}" sibTransId="{E82C2B13-6153-4A9F-8909-AF7DE7D911F5}"/>
    <dgm:cxn modelId="{A21392EC-DEDA-47A6-A72F-3F323221F0EF}" type="presOf" srcId="{AC12EF42-4928-4FBD-89E7-2CA2CD5A5A58}" destId="{2F5B2FDF-1E2D-4FFF-A083-D510D7F299B7}" srcOrd="0" destOrd="0" presId="urn:microsoft.com/office/officeart/2018/2/layout/IconVerticalSolidList"/>
    <dgm:cxn modelId="{61DE0EF1-E5DE-48C0-81A8-307443CD1420}" type="presOf" srcId="{C35FD99B-9BD8-461B-A3DE-5E965A527B2B}" destId="{7E6C87EA-1E75-42B4-80C3-9C9751DC01D9}" srcOrd="0" destOrd="0" presId="urn:microsoft.com/office/officeart/2018/2/layout/IconVerticalSolidList"/>
    <dgm:cxn modelId="{6CE851F2-D08E-43B5-96F0-F2E627E53B0E}" srcId="{AC12EF42-4928-4FBD-89E7-2CA2CD5A5A58}" destId="{62A81D62-CE60-474C-9EF4-6A6119E5C403}" srcOrd="1" destOrd="0" parTransId="{59C34641-56ED-4554-9DF7-79B3DC9BEB90}" sibTransId="{9A23A98C-63DD-4B6C-9FCB-A975D862C92B}"/>
    <dgm:cxn modelId="{8637ED21-F477-4CD8-B0C1-66B1B3EEDEB8}" type="presParOf" srcId="{2F5B2FDF-1E2D-4FFF-A083-D510D7F299B7}" destId="{FE6011BA-E326-44C7-8A66-8E28A2092F75}" srcOrd="0" destOrd="0" presId="urn:microsoft.com/office/officeart/2018/2/layout/IconVerticalSolidList"/>
    <dgm:cxn modelId="{EA817D73-170D-44FD-8647-72E87B54EF0A}" type="presParOf" srcId="{FE6011BA-E326-44C7-8A66-8E28A2092F75}" destId="{A5421BA4-DB7F-4708-A4D7-ECD3D8CE7FEB}" srcOrd="0" destOrd="0" presId="urn:microsoft.com/office/officeart/2018/2/layout/IconVerticalSolidList"/>
    <dgm:cxn modelId="{4EDA8C1C-C97C-4383-BA25-0217F0A8DCD9}" type="presParOf" srcId="{FE6011BA-E326-44C7-8A66-8E28A2092F75}" destId="{103E1BAB-F3BC-4E19-A8B4-4B781A680CF7}" srcOrd="1" destOrd="0" presId="urn:microsoft.com/office/officeart/2018/2/layout/IconVerticalSolidList"/>
    <dgm:cxn modelId="{99712E23-A38E-4A5B-8FE9-61C461726449}" type="presParOf" srcId="{FE6011BA-E326-44C7-8A66-8E28A2092F75}" destId="{B52878C7-6CBA-42F6-9FF1-794182088E3D}" srcOrd="2" destOrd="0" presId="urn:microsoft.com/office/officeart/2018/2/layout/IconVerticalSolidList"/>
    <dgm:cxn modelId="{45439274-3369-4C2A-9EBE-04F5E1D0F950}" type="presParOf" srcId="{FE6011BA-E326-44C7-8A66-8E28A2092F75}" destId="{646F3C43-D46C-400F-B6D3-E73B472D97FA}" srcOrd="3" destOrd="0" presId="urn:microsoft.com/office/officeart/2018/2/layout/IconVerticalSolidList"/>
    <dgm:cxn modelId="{3AFDB9E1-B6B7-4108-8A73-1D7EDA3CE2D1}" type="presParOf" srcId="{2F5B2FDF-1E2D-4FFF-A083-D510D7F299B7}" destId="{89F4BB8B-E238-49E4-9570-A78575F165AF}" srcOrd="1" destOrd="0" presId="urn:microsoft.com/office/officeart/2018/2/layout/IconVerticalSolidList"/>
    <dgm:cxn modelId="{E2F4F812-FE00-441B-AA46-70E16D9D316B}" type="presParOf" srcId="{2F5B2FDF-1E2D-4FFF-A083-D510D7F299B7}" destId="{B441013A-31EF-4970-A74A-153CCC46E7C0}" srcOrd="2" destOrd="0" presId="urn:microsoft.com/office/officeart/2018/2/layout/IconVerticalSolidList"/>
    <dgm:cxn modelId="{E3F222FB-A421-4DAF-9116-866F098D1693}" type="presParOf" srcId="{B441013A-31EF-4970-A74A-153CCC46E7C0}" destId="{558BE789-D163-44D0-A3A5-FE8506F4746C}" srcOrd="0" destOrd="0" presId="urn:microsoft.com/office/officeart/2018/2/layout/IconVerticalSolidList"/>
    <dgm:cxn modelId="{AB7033C1-6A38-4A34-BE2A-F9F0B4FF8F7A}" type="presParOf" srcId="{B441013A-31EF-4970-A74A-153CCC46E7C0}" destId="{D5BE869B-B037-4024-AA58-E3039B65769A}" srcOrd="1" destOrd="0" presId="urn:microsoft.com/office/officeart/2018/2/layout/IconVerticalSolidList"/>
    <dgm:cxn modelId="{B46EE397-9F78-4D7A-94B5-1ED461DA0A17}" type="presParOf" srcId="{B441013A-31EF-4970-A74A-153CCC46E7C0}" destId="{E49D842D-2341-4BFC-A035-B8068F7AF312}" srcOrd="2" destOrd="0" presId="urn:microsoft.com/office/officeart/2018/2/layout/IconVerticalSolidList"/>
    <dgm:cxn modelId="{F2E3FEA6-77C6-4EEB-833C-A2FD9C431E99}" type="presParOf" srcId="{B441013A-31EF-4970-A74A-153CCC46E7C0}" destId="{70B31603-DF23-4357-B6D0-6809BC14AD95}" srcOrd="3" destOrd="0" presId="urn:microsoft.com/office/officeart/2018/2/layout/IconVerticalSolidList"/>
    <dgm:cxn modelId="{EA4CFC24-8889-46F3-85A3-C66224DC63C8}" type="presParOf" srcId="{2F5B2FDF-1E2D-4FFF-A083-D510D7F299B7}" destId="{F3EF3A2B-9BE7-40EE-BB0A-A39BDB755221}" srcOrd="3" destOrd="0" presId="urn:microsoft.com/office/officeart/2018/2/layout/IconVerticalSolidList"/>
    <dgm:cxn modelId="{92637CFE-BA7E-4B00-8F74-BCEFD7420C00}" type="presParOf" srcId="{2F5B2FDF-1E2D-4FFF-A083-D510D7F299B7}" destId="{202CA4E9-D9F2-4076-9B65-47E31A15208C}" srcOrd="4" destOrd="0" presId="urn:microsoft.com/office/officeart/2018/2/layout/IconVerticalSolidList"/>
    <dgm:cxn modelId="{D82C03A7-4749-4F31-AABB-5EB4FA86019B}" type="presParOf" srcId="{202CA4E9-D9F2-4076-9B65-47E31A15208C}" destId="{77902650-E31E-41E0-8155-312B513B3C4D}" srcOrd="0" destOrd="0" presId="urn:microsoft.com/office/officeart/2018/2/layout/IconVerticalSolidList"/>
    <dgm:cxn modelId="{472539CA-CB20-4EEF-82A8-C631F544CA5F}" type="presParOf" srcId="{202CA4E9-D9F2-4076-9B65-47E31A15208C}" destId="{16403F6B-A81C-4A1E-AC74-CD230FD0DACC}" srcOrd="1" destOrd="0" presId="urn:microsoft.com/office/officeart/2018/2/layout/IconVerticalSolidList"/>
    <dgm:cxn modelId="{BAF60C4B-36A2-4458-A30D-14AC688F5838}" type="presParOf" srcId="{202CA4E9-D9F2-4076-9B65-47E31A15208C}" destId="{6220696E-2381-4281-80E7-533670B90F41}" srcOrd="2" destOrd="0" presId="urn:microsoft.com/office/officeart/2018/2/layout/IconVerticalSolidList"/>
    <dgm:cxn modelId="{FE8C8C1F-C6E2-405F-A332-029C3681F19B}" type="presParOf" srcId="{202CA4E9-D9F2-4076-9B65-47E31A15208C}" destId="{7E6C87EA-1E75-42B4-80C3-9C9751DC01D9}" srcOrd="3" destOrd="0" presId="urn:microsoft.com/office/officeart/2018/2/layout/IconVerticalSolidList"/>
    <dgm:cxn modelId="{C93C5851-7B2A-4BE1-AA39-A8878A8BD01D}" type="presParOf" srcId="{2F5B2FDF-1E2D-4FFF-A083-D510D7F299B7}" destId="{2E18C01C-E173-47D9-B23F-79F49DCD91F3}" srcOrd="5" destOrd="0" presId="urn:microsoft.com/office/officeart/2018/2/layout/IconVerticalSolidList"/>
    <dgm:cxn modelId="{14F196B1-69B7-4954-9CE3-E9E91601A7AE}" type="presParOf" srcId="{2F5B2FDF-1E2D-4FFF-A083-D510D7F299B7}" destId="{10294B41-BA99-440B-A4BF-6F88529264D3}" srcOrd="6" destOrd="0" presId="urn:microsoft.com/office/officeart/2018/2/layout/IconVerticalSolidList"/>
    <dgm:cxn modelId="{D9D6B5F8-980D-4DE7-B396-A78D666BB2BF}" type="presParOf" srcId="{10294B41-BA99-440B-A4BF-6F88529264D3}" destId="{34913EBB-C8D6-4C7E-ABA7-E2907D47C7F9}" srcOrd="0" destOrd="0" presId="urn:microsoft.com/office/officeart/2018/2/layout/IconVerticalSolidList"/>
    <dgm:cxn modelId="{4152DA3E-B07E-4AF4-A5E0-6CF3CB4E24CE}" type="presParOf" srcId="{10294B41-BA99-440B-A4BF-6F88529264D3}" destId="{61D97FCB-3EC6-48AA-93A8-B930AB08543C}" srcOrd="1" destOrd="0" presId="urn:microsoft.com/office/officeart/2018/2/layout/IconVerticalSolidList"/>
    <dgm:cxn modelId="{74BA159B-4BC1-44E0-B845-8EA72D869C2E}" type="presParOf" srcId="{10294B41-BA99-440B-A4BF-6F88529264D3}" destId="{2BD76BBE-5D2B-4FCA-B6D7-690B3679ACC8}" srcOrd="2" destOrd="0" presId="urn:microsoft.com/office/officeart/2018/2/layout/IconVerticalSolidList"/>
    <dgm:cxn modelId="{D7BC137F-EBCA-4B91-9D79-631D9FE939C4}" type="presParOf" srcId="{10294B41-BA99-440B-A4BF-6F88529264D3}" destId="{C84CBF2E-4F37-4028-91CB-4A7976C4C2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DDEA78-40BB-4997-B9B7-60AFEF24D38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FACF32-4F61-48CA-81FE-B1F5DF9464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Maintaining affordability while strengthening GVR’s long-term financial position</a:t>
          </a:r>
        </a:p>
      </dgm:t>
    </dgm:pt>
    <dgm:pt modelId="{85067832-7256-4241-98B8-FFA5BE92EF2C}" type="parTrans" cxnId="{876FA1C5-E1BD-4F70-A2D4-AE903DC924C7}">
      <dgm:prSet/>
      <dgm:spPr/>
      <dgm:t>
        <a:bodyPr/>
        <a:lstStyle/>
        <a:p>
          <a:endParaRPr lang="en-US"/>
        </a:p>
      </dgm:t>
    </dgm:pt>
    <dgm:pt modelId="{9F38EA6B-4477-4452-97D6-F43903703CE6}" type="sibTrans" cxnId="{876FA1C5-E1BD-4F70-A2D4-AE903DC924C7}">
      <dgm:prSet/>
      <dgm:spPr/>
      <dgm:t>
        <a:bodyPr/>
        <a:lstStyle/>
        <a:p>
          <a:endParaRPr lang="en-US"/>
        </a:p>
      </dgm:t>
    </dgm:pt>
    <dgm:pt modelId="{4493E565-BD96-44BE-B0D1-3C954853C1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Preparing for changing environmental conditions</a:t>
          </a:r>
        </a:p>
      </dgm:t>
    </dgm:pt>
    <dgm:pt modelId="{32E23335-7DD8-47F4-9DCE-AF97491829DC}" type="parTrans" cxnId="{03066A14-8ECB-452E-9CC4-71C34FB9848B}">
      <dgm:prSet/>
      <dgm:spPr/>
      <dgm:t>
        <a:bodyPr/>
        <a:lstStyle/>
        <a:p>
          <a:endParaRPr lang="en-US"/>
        </a:p>
      </dgm:t>
    </dgm:pt>
    <dgm:pt modelId="{CCFF3F43-A57E-4EF7-8EAE-FC100B0F8B8C}" type="sibTrans" cxnId="{03066A14-8ECB-452E-9CC4-71C34FB9848B}">
      <dgm:prSet/>
      <dgm:spPr/>
      <dgm:t>
        <a:bodyPr/>
        <a:lstStyle/>
        <a:p>
          <a:endParaRPr lang="en-US"/>
        </a:p>
      </dgm:t>
    </dgm:pt>
    <dgm:pt modelId="{D10A068A-1ACE-40F1-A2F3-E0DB43BD61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Preserving and modernizing GVR facilities</a:t>
          </a:r>
        </a:p>
      </dgm:t>
    </dgm:pt>
    <dgm:pt modelId="{83D798E3-C497-482B-A586-31E64DC49050}" type="parTrans" cxnId="{D001ADF4-9E7E-49C0-B723-66A64D5CB440}">
      <dgm:prSet/>
      <dgm:spPr/>
      <dgm:t>
        <a:bodyPr/>
        <a:lstStyle/>
        <a:p>
          <a:endParaRPr lang="en-US"/>
        </a:p>
      </dgm:t>
    </dgm:pt>
    <dgm:pt modelId="{47A64AE8-B9CF-4F89-8B93-495DFA422944}" type="sibTrans" cxnId="{D001ADF4-9E7E-49C0-B723-66A64D5CB440}">
      <dgm:prSet/>
      <dgm:spPr/>
      <dgm:t>
        <a:bodyPr/>
        <a:lstStyle/>
        <a:p>
          <a:endParaRPr lang="en-US"/>
        </a:p>
      </dgm:t>
    </dgm:pt>
    <dgm:pt modelId="{A2B2C7B9-1BBD-464E-A410-15630A580DE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Evolving to meet changing member needs</a:t>
          </a:r>
        </a:p>
      </dgm:t>
    </dgm:pt>
    <dgm:pt modelId="{12AC87B5-0061-4894-956F-9255C4E1568B}" type="parTrans" cxnId="{9081AF3D-B403-4727-AC58-E91EDA0F718E}">
      <dgm:prSet/>
      <dgm:spPr/>
      <dgm:t>
        <a:bodyPr/>
        <a:lstStyle/>
        <a:p>
          <a:endParaRPr lang="en-US"/>
        </a:p>
      </dgm:t>
    </dgm:pt>
    <dgm:pt modelId="{45356659-6161-4B1D-8E06-00BE97038267}" type="sibTrans" cxnId="{9081AF3D-B403-4727-AC58-E91EDA0F718E}">
      <dgm:prSet/>
      <dgm:spPr/>
      <dgm:t>
        <a:bodyPr/>
        <a:lstStyle/>
        <a:p>
          <a:endParaRPr lang="en-US"/>
        </a:p>
      </dgm:t>
    </dgm:pt>
    <dgm:pt modelId="{1E1B3D26-F0CA-4666-8CD9-666E00DB2886}" type="pres">
      <dgm:prSet presAssocID="{2CDDEA78-40BB-4997-B9B7-60AFEF24D38B}" presName="root" presStyleCnt="0">
        <dgm:presLayoutVars>
          <dgm:dir/>
          <dgm:resizeHandles val="exact"/>
        </dgm:presLayoutVars>
      </dgm:prSet>
      <dgm:spPr/>
    </dgm:pt>
    <dgm:pt modelId="{44015E19-2E49-42F0-91F7-34C6630E30B8}" type="pres">
      <dgm:prSet presAssocID="{4AFACF32-4F61-48CA-81FE-B1F5DF946405}" presName="compNode" presStyleCnt="0"/>
      <dgm:spPr/>
    </dgm:pt>
    <dgm:pt modelId="{7F1CB7BC-680C-4032-AACC-B25D2C2719CF}" type="pres">
      <dgm:prSet presAssocID="{4AFACF32-4F61-48CA-81FE-B1F5DF946405}" presName="bgRect" presStyleLbl="bgShp" presStyleIdx="0" presStyleCnt="4"/>
      <dgm:spPr/>
    </dgm:pt>
    <dgm:pt modelId="{C872F4BE-3FC5-4E69-8F55-3DFA2F72CBFF}" type="pres">
      <dgm:prSet presAssocID="{4AFACF32-4F61-48CA-81FE-B1F5DF94640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AFFBB5E5-FAD7-4924-8EC1-790BC2B0A157}" type="pres">
      <dgm:prSet presAssocID="{4AFACF32-4F61-48CA-81FE-B1F5DF946405}" presName="spaceRect" presStyleCnt="0"/>
      <dgm:spPr/>
    </dgm:pt>
    <dgm:pt modelId="{B8DD0D24-730B-4820-850E-58E91139BF7E}" type="pres">
      <dgm:prSet presAssocID="{4AFACF32-4F61-48CA-81FE-B1F5DF946405}" presName="parTx" presStyleLbl="revTx" presStyleIdx="0" presStyleCnt="4">
        <dgm:presLayoutVars>
          <dgm:chMax val="0"/>
          <dgm:chPref val="0"/>
        </dgm:presLayoutVars>
      </dgm:prSet>
      <dgm:spPr/>
    </dgm:pt>
    <dgm:pt modelId="{7FA01604-F4B3-4E43-B595-10D986B940FE}" type="pres">
      <dgm:prSet presAssocID="{9F38EA6B-4477-4452-97D6-F43903703CE6}" presName="sibTrans" presStyleCnt="0"/>
      <dgm:spPr/>
    </dgm:pt>
    <dgm:pt modelId="{5ADE25ED-2E99-4993-BB9A-BE2578A82087}" type="pres">
      <dgm:prSet presAssocID="{4493E565-BD96-44BE-B0D1-3C954853C1BC}" presName="compNode" presStyleCnt="0"/>
      <dgm:spPr/>
    </dgm:pt>
    <dgm:pt modelId="{C6C89D91-AC98-46CD-A1C1-15B4DBDE3827}" type="pres">
      <dgm:prSet presAssocID="{4493E565-BD96-44BE-B0D1-3C954853C1BC}" presName="bgRect" presStyleLbl="bgShp" presStyleIdx="1" presStyleCnt="4"/>
      <dgm:spPr/>
    </dgm:pt>
    <dgm:pt modelId="{CBF36859-82F9-40F2-A12F-7E1226A72574}" type="pres">
      <dgm:prSet presAssocID="{4493E565-BD96-44BE-B0D1-3C954853C1BC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5211F90D-D573-4F77-B362-C3E2F884A00C}" type="pres">
      <dgm:prSet presAssocID="{4493E565-BD96-44BE-B0D1-3C954853C1BC}" presName="spaceRect" presStyleCnt="0"/>
      <dgm:spPr/>
    </dgm:pt>
    <dgm:pt modelId="{83E092FF-636C-4261-B328-6742EE73FAB8}" type="pres">
      <dgm:prSet presAssocID="{4493E565-BD96-44BE-B0D1-3C954853C1BC}" presName="parTx" presStyleLbl="revTx" presStyleIdx="1" presStyleCnt="4">
        <dgm:presLayoutVars>
          <dgm:chMax val="0"/>
          <dgm:chPref val="0"/>
        </dgm:presLayoutVars>
      </dgm:prSet>
      <dgm:spPr/>
    </dgm:pt>
    <dgm:pt modelId="{E7ECB172-EEDB-4294-99BB-06D0BC517579}" type="pres">
      <dgm:prSet presAssocID="{CCFF3F43-A57E-4EF7-8EAE-FC100B0F8B8C}" presName="sibTrans" presStyleCnt="0"/>
      <dgm:spPr/>
    </dgm:pt>
    <dgm:pt modelId="{7D98B00E-FD8A-4811-A25F-95F47EF6724F}" type="pres">
      <dgm:prSet presAssocID="{D10A068A-1ACE-40F1-A2F3-E0DB43BD619D}" presName="compNode" presStyleCnt="0"/>
      <dgm:spPr/>
    </dgm:pt>
    <dgm:pt modelId="{10E405FE-3A3B-44B5-ACD4-CE99089E4FC1}" type="pres">
      <dgm:prSet presAssocID="{D10A068A-1ACE-40F1-A2F3-E0DB43BD619D}" presName="bgRect" presStyleLbl="bgShp" presStyleIdx="2" presStyleCnt="4"/>
      <dgm:spPr/>
    </dgm:pt>
    <dgm:pt modelId="{662A253B-06C9-425F-82CB-275A5C50BFD1}" type="pres">
      <dgm:prSet presAssocID="{D10A068A-1ACE-40F1-A2F3-E0DB43BD619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ED8293D8-297B-49F3-B4AB-E4F6EFAA6574}" type="pres">
      <dgm:prSet presAssocID="{D10A068A-1ACE-40F1-A2F3-E0DB43BD619D}" presName="spaceRect" presStyleCnt="0"/>
      <dgm:spPr/>
    </dgm:pt>
    <dgm:pt modelId="{5ACDB5F5-EA96-4AC5-BA4A-90BFFEE289F8}" type="pres">
      <dgm:prSet presAssocID="{D10A068A-1ACE-40F1-A2F3-E0DB43BD619D}" presName="parTx" presStyleLbl="revTx" presStyleIdx="2" presStyleCnt="4">
        <dgm:presLayoutVars>
          <dgm:chMax val="0"/>
          <dgm:chPref val="0"/>
        </dgm:presLayoutVars>
      </dgm:prSet>
      <dgm:spPr/>
    </dgm:pt>
    <dgm:pt modelId="{C547376C-D146-4E65-8202-E41077353B03}" type="pres">
      <dgm:prSet presAssocID="{47A64AE8-B9CF-4F89-8B93-495DFA422944}" presName="sibTrans" presStyleCnt="0"/>
      <dgm:spPr/>
    </dgm:pt>
    <dgm:pt modelId="{B067B85D-EB3C-4C71-9A09-78B31932134A}" type="pres">
      <dgm:prSet presAssocID="{A2B2C7B9-1BBD-464E-A410-15630A580DEC}" presName="compNode" presStyleCnt="0"/>
      <dgm:spPr/>
    </dgm:pt>
    <dgm:pt modelId="{6003C58C-333A-41E7-949F-0D3B7525AFFA}" type="pres">
      <dgm:prSet presAssocID="{A2B2C7B9-1BBD-464E-A410-15630A580DEC}" presName="bgRect" presStyleLbl="bgShp" presStyleIdx="3" presStyleCnt="4"/>
      <dgm:spPr/>
    </dgm:pt>
    <dgm:pt modelId="{386D8807-C312-4219-9838-AD84D2963D3E}" type="pres">
      <dgm:prSet presAssocID="{A2B2C7B9-1BBD-464E-A410-15630A580DE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0144FA2-43D5-46B2-AC1E-D7BC05591017}" type="pres">
      <dgm:prSet presAssocID="{A2B2C7B9-1BBD-464E-A410-15630A580DEC}" presName="spaceRect" presStyleCnt="0"/>
      <dgm:spPr/>
    </dgm:pt>
    <dgm:pt modelId="{39AF9400-CF54-45AA-9EF5-B25A06720269}" type="pres">
      <dgm:prSet presAssocID="{A2B2C7B9-1BBD-464E-A410-15630A580DE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0479E13-B423-45BE-8ED4-870EE0E34839}" type="presOf" srcId="{4493E565-BD96-44BE-B0D1-3C954853C1BC}" destId="{83E092FF-636C-4261-B328-6742EE73FAB8}" srcOrd="0" destOrd="0" presId="urn:microsoft.com/office/officeart/2018/2/layout/IconVerticalSolidList"/>
    <dgm:cxn modelId="{03066A14-8ECB-452E-9CC4-71C34FB9848B}" srcId="{2CDDEA78-40BB-4997-B9B7-60AFEF24D38B}" destId="{4493E565-BD96-44BE-B0D1-3C954853C1BC}" srcOrd="1" destOrd="0" parTransId="{32E23335-7DD8-47F4-9DCE-AF97491829DC}" sibTransId="{CCFF3F43-A57E-4EF7-8EAE-FC100B0F8B8C}"/>
    <dgm:cxn modelId="{9081AF3D-B403-4727-AC58-E91EDA0F718E}" srcId="{2CDDEA78-40BB-4997-B9B7-60AFEF24D38B}" destId="{A2B2C7B9-1BBD-464E-A410-15630A580DEC}" srcOrd="3" destOrd="0" parTransId="{12AC87B5-0061-4894-956F-9255C4E1568B}" sibTransId="{45356659-6161-4B1D-8E06-00BE97038267}"/>
    <dgm:cxn modelId="{0877677B-AA0D-4F2B-BA2A-381207EFD233}" type="presOf" srcId="{A2B2C7B9-1BBD-464E-A410-15630A580DEC}" destId="{39AF9400-CF54-45AA-9EF5-B25A06720269}" srcOrd="0" destOrd="0" presId="urn:microsoft.com/office/officeart/2018/2/layout/IconVerticalSolidList"/>
    <dgm:cxn modelId="{D38A538A-C4C3-4F13-B5DA-29EF0B3F1A13}" type="presOf" srcId="{2CDDEA78-40BB-4997-B9B7-60AFEF24D38B}" destId="{1E1B3D26-F0CA-4666-8CD9-666E00DB2886}" srcOrd="0" destOrd="0" presId="urn:microsoft.com/office/officeart/2018/2/layout/IconVerticalSolidList"/>
    <dgm:cxn modelId="{876FA1C5-E1BD-4F70-A2D4-AE903DC924C7}" srcId="{2CDDEA78-40BB-4997-B9B7-60AFEF24D38B}" destId="{4AFACF32-4F61-48CA-81FE-B1F5DF946405}" srcOrd="0" destOrd="0" parTransId="{85067832-7256-4241-98B8-FFA5BE92EF2C}" sibTransId="{9F38EA6B-4477-4452-97D6-F43903703CE6}"/>
    <dgm:cxn modelId="{2CE042D1-98BC-42FC-9240-FE407E3E8591}" type="presOf" srcId="{D10A068A-1ACE-40F1-A2F3-E0DB43BD619D}" destId="{5ACDB5F5-EA96-4AC5-BA4A-90BFFEE289F8}" srcOrd="0" destOrd="0" presId="urn:microsoft.com/office/officeart/2018/2/layout/IconVerticalSolidList"/>
    <dgm:cxn modelId="{4E70EEEA-23DE-4182-B87F-87CAF7946BE7}" type="presOf" srcId="{4AFACF32-4F61-48CA-81FE-B1F5DF946405}" destId="{B8DD0D24-730B-4820-850E-58E91139BF7E}" srcOrd="0" destOrd="0" presId="urn:microsoft.com/office/officeart/2018/2/layout/IconVerticalSolidList"/>
    <dgm:cxn modelId="{D001ADF4-9E7E-49C0-B723-66A64D5CB440}" srcId="{2CDDEA78-40BB-4997-B9B7-60AFEF24D38B}" destId="{D10A068A-1ACE-40F1-A2F3-E0DB43BD619D}" srcOrd="2" destOrd="0" parTransId="{83D798E3-C497-482B-A586-31E64DC49050}" sibTransId="{47A64AE8-B9CF-4F89-8B93-495DFA422944}"/>
    <dgm:cxn modelId="{F3BF5718-BED0-4AB3-B64C-F78185B87AE7}" type="presParOf" srcId="{1E1B3D26-F0CA-4666-8CD9-666E00DB2886}" destId="{44015E19-2E49-42F0-91F7-34C6630E30B8}" srcOrd="0" destOrd="0" presId="urn:microsoft.com/office/officeart/2018/2/layout/IconVerticalSolidList"/>
    <dgm:cxn modelId="{784669B0-E0C9-4424-B631-B0F6550E522C}" type="presParOf" srcId="{44015E19-2E49-42F0-91F7-34C6630E30B8}" destId="{7F1CB7BC-680C-4032-AACC-B25D2C2719CF}" srcOrd="0" destOrd="0" presId="urn:microsoft.com/office/officeart/2018/2/layout/IconVerticalSolidList"/>
    <dgm:cxn modelId="{D9384E90-2916-40BC-ADC8-8560467393F4}" type="presParOf" srcId="{44015E19-2E49-42F0-91F7-34C6630E30B8}" destId="{C872F4BE-3FC5-4E69-8F55-3DFA2F72CBFF}" srcOrd="1" destOrd="0" presId="urn:microsoft.com/office/officeart/2018/2/layout/IconVerticalSolidList"/>
    <dgm:cxn modelId="{BC8F0946-AC3D-4768-8216-EE64CE9D6480}" type="presParOf" srcId="{44015E19-2E49-42F0-91F7-34C6630E30B8}" destId="{AFFBB5E5-FAD7-4924-8EC1-790BC2B0A157}" srcOrd="2" destOrd="0" presId="urn:microsoft.com/office/officeart/2018/2/layout/IconVerticalSolidList"/>
    <dgm:cxn modelId="{D52A755C-8DE7-4C00-8B67-3FFA3829047C}" type="presParOf" srcId="{44015E19-2E49-42F0-91F7-34C6630E30B8}" destId="{B8DD0D24-730B-4820-850E-58E91139BF7E}" srcOrd="3" destOrd="0" presId="urn:microsoft.com/office/officeart/2018/2/layout/IconVerticalSolidList"/>
    <dgm:cxn modelId="{86E419F5-CC37-471B-A302-60A6B249E044}" type="presParOf" srcId="{1E1B3D26-F0CA-4666-8CD9-666E00DB2886}" destId="{7FA01604-F4B3-4E43-B595-10D986B940FE}" srcOrd="1" destOrd="0" presId="urn:microsoft.com/office/officeart/2018/2/layout/IconVerticalSolidList"/>
    <dgm:cxn modelId="{B7EC98A4-90FC-4A61-9638-E8BE5684AAA4}" type="presParOf" srcId="{1E1B3D26-F0CA-4666-8CD9-666E00DB2886}" destId="{5ADE25ED-2E99-4993-BB9A-BE2578A82087}" srcOrd="2" destOrd="0" presId="urn:microsoft.com/office/officeart/2018/2/layout/IconVerticalSolidList"/>
    <dgm:cxn modelId="{A6848060-3A24-4B0E-9EE6-09702FB1C5B0}" type="presParOf" srcId="{5ADE25ED-2E99-4993-BB9A-BE2578A82087}" destId="{C6C89D91-AC98-46CD-A1C1-15B4DBDE3827}" srcOrd="0" destOrd="0" presId="urn:microsoft.com/office/officeart/2018/2/layout/IconVerticalSolidList"/>
    <dgm:cxn modelId="{4F4941C8-1B55-4858-B9E1-4D5D65BC3A76}" type="presParOf" srcId="{5ADE25ED-2E99-4993-BB9A-BE2578A82087}" destId="{CBF36859-82F9-40F2-A12F-7E1226A72574}" srcOrd="1" destOrd="0" presId="urn:microsoft.com/office/officeart/2018/2/layout/IconVerticalSolidList"/>
    <dgm:cxn modelId="{B800D77E-EF9F-422B-B056-C8306DCEAAA3}" type="presParOf" srcId="{5ADE25ED-2E99-4993-BB9A-BE2578A82087}" destId="{5211F90D-D573-4F77-B362-C3E2F884A00C}" srcOrd="2" destOrd="0" presId="urn:microsoft.com/office/officeart/2018/2/layout/IconVerticalSolidList"/>
    <dgm:cxn modelId="{93A11D02-8FCE-4CD7-B800-A8826A519547}" type="presParOf" srcId="{5ADE25ED-2E99-4993-BB9A-BE2578A82087}" destId="{83E092FF-636C-4261-B328-6742EE73FAB8}" srcOrd="3" destOrd="0" presId="urn:microsoft.com/office/officeart/2018/2/layout/IconVerticalSolidList"/>
    <dgm:cxn modelId="{D45FD232-DC23-4CBD-B108-7294FCB15F8B}" type="presParOf" srcId="{1E1B3D26-F0CA-4666-8CD9-666E00DB2886}" destId="{E7ECB172-EEDB-4294-99BB-06D0BC517579}" srcOrd="3" destOrd="0" presId="urn:microsoft.com/office/officeart/2018/2/layout/IconVerticalSolidList"/>
    <dgm:cxn modelId="{6CA7337B-0C42-413C-BDF6-4F04BDB3690D}" type="presParOf" srcId="{1E1B3D26-F0CA-4666-8CD9-666E00DB2886}" destId="{7D98B00E-FD8A-4811-A25F-95F47EF6724F}" srcOrd="4" destOrd="0" presId="urn:microsoft.com/office/officeart/2018/2/layout/IconVerticalSolidList"/>
    <dgm:cxn modelId="{FC635470-7FD6-4CB7-A8A6-01938BB95AA0}" type="presParOf" srcId="{7D98B00E-FD8A-4811-A25F-95F47EF6724F}" destId="{10E405FE-3A3B-44B5-ACD4-CE99089E4FC1}" srcOrd="0" destOrd="0" presId="urn:microsoft.com/office/officeart/2018/2/layout/IconVerticalSolidList"/>
    <dgm:cxn modelId="{9A625E08-8143-4151-B9E4-326931DAFACF}" type="presParOf" srcId="{7D98B00E-FD8A-4811-A25F-95F47EF6724F}" destId="{662A253B-06C9-425F-82CB-275A5C50BFD1}" srcOrd="1" destOrd="0" presId="urn:microsoft.com/office/officeart/2018/2/layout/IconVerticalSolidList"/>
    <dgm:cxn modelId="{8B5D10AE-6C0C-4FE7-81C9-B356D7C8D6D9}" type="presParOf" srcId="{7D98B00E-FD8A-4811-A25F-95F47EF6724F}" destId="{ED8293D8-297B-49F3-B4AB-E4F6EFAA6574}" srcOrd="2" destOrd="0" presId="urn:microsoft.com/office/officeart/2018/2/layout/IconVerticalSolidList"/>
    <dgm:cxn modelId="{B30EE1E7-F59A-43E1-AAC7-492A5E17DB75}" type="presParOf" srcId="{7D98B00E-FD8A-4811-A25F-95F47EF6724F}" destId="{5ACDB5F5-EA96-4AC5-BA4A-90BFFEE289F8}" srcOrd="3" destOrd="0" presId="urn:microsoft.com/office/officeart/2018/2/layout/IconVerticalSolidList"/>
    <dgm:cxn modelId="{B9AFB1E1-4E48-4642-9663-13F6D0D498B7}" type="presParOf" srcId="{1E1B3D26-F0CA-4666-8CD9-666E00DB2886}" destId="{C547376C-D146-4E65-8202-E41077353B03}" srcOrd="5" destOrd="0" presId="urn:microsoft.com/office/officeart/2018/2/layout/IconVerticalSolidList"/>
    <dgm:cxn modelId="{C7451984-C9E7-4F4D-9E9E-F61FA589CCB3}" type="presParOf" srcId="{1E1B3D26-F0CA-4666-8CD9-666E00DB2886}" destId="{B067B85D-EB3C-4C71-9A09-78B31932134A}" srcOrd="6" destOrd="0" presId="urn:microsoft.com/office/officeart/2018/2/layout/IconVerticalSolidList"/>
    <dgm:cxn modelId="{C9D0F2BB-DDAB-4090-99A6-EC54967CCA29}" type="presParOf" srcId="{B067B85D-EB3C-4C71-9A09-78B31932134A}" destId="{6003C58C-333A-41E7-949F-0D3B7525AFFA}" srcOrd="0" destOrd="0" presId="urn:microsoft.com/office/officeart/2018/2/layout/IconVerticalSolidList"/>
    <dgm:cxn modelId="{3D0F457E-12BC-443B-880C-2FBF361B4595}" type="presParOf" srcId="{B067B85D-EB3C-4C71-9A09-78B31932134A}" destId="{386D8807-C312-4219-9838-AD84D2963D3E}" srcOrd="1" destOrd="0" presId="urn:microsoft.com/office/officeart/2018/2/layout/IconVerticalSolidList"/>
    <dgm:cxn modelId="{C4170692-51B1-447B-BBC1-87B3E7F47C83}" type="presParOf" srcId="{B067B85D-EB3C-4C71-9A09-78B31932134A}" destId="{90144FA2-43D5-46B2-AC1E-D7BC05591017}" srcOrd="2" destOrd="0" presId="urn:microsoft.com/office/officeart/2018/2/layout/IconVerticalSolidList"/>
    <dgm:cxn modelId="{30658114-D099-4111-A2FE-318F5E4DAEB7}" type="presParOf" srcId="{B067B85D-EB3C-4C71-9A09-78B31932134A}" destId="{39AF9400-CF54-45AA-9EF5-B25A0672026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3834E-7D61-4D4B-9BAF-8418D0EC5370}">
      <dsp:nvSpPr>
        <dsp:cNvPr id="0" name=""/>
        <dsp:cNvSpPr/>
      </dsp:nvSpPr>
      <dsp:spPr>
        <a:xfrm>
          <a:off x="0" y="1805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DEF39-2250-4CC2-986B-F7B6471E89B1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1E5D5-1CAF-4074-A37C-8E3C2C956781}">
      <dsp:nvSpPr>
        <dsp:cNvPr id="0" name=""/>
        <dsp:cNvSpPr/>
      </dsp:nvSpPr>
      <dsp:spPr>
        <a:xfrm>
          <a:off x="1057183" y="1805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Clean, attractive, well-maintained facilities</a:t>
          </a:r>
        </a:p>
      </dsp:txBody>
      <dsp:txXfrm>
        <a:off x="1057183" y="1805"/>
        <a:ext cx="9455241" cy="915310"/>
      </dsp:txXfrm>
    </dsp:sp>
    <dsp:sp modelId="{45EC24C4-31E6-440B-B92B-DBF968A4CDBB}">
      <dsp:nvSpPr>
        <dsp:cNvPr id="0" name=""/>
        <dsp:cNvSpPr/>
      </dsp:nvSpPr>
      <dsp:spPr>
        <a:xfrm>
          <a:off x="0" y="1145944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FD23A-23F8-44B6-8236-9B399DAEFE63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0B9F6-BD12-4BCB-9F81-BD71ADBA19BD}">
      <dsp:nvSpPr>
        <dsp:cNvPr id="0" name=""/>
        <dsp:cNvSpPr/>
      </dsp:nvSpPr>
      <dsp:spPr>
        <a:xfrm>
          <a:off x="1057183" y="1145944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High quality activities, clubs, classes and amenities</a:t>
          </a:r>
        </a:p>
      </dsp:txBody>
      <dsp:txXfrm>
        <a:off x="1057183" y="1145944"/>
        <a:ext cx="9455241" cy="915310"/>
      </dsp:txXfrm>
    </dsp:sp>
    <dsp:sp modelId="{9A5E23C1-BD93-4552-9AD2-96797C1ADC50}">
      <dsp:nvSpPr>
        <dsp:cNvPr id="0" name=""/>
        <dsp:cNvSpPr/>
      </dsp:nvSpPr>
      <dsp:spPr>
        <a:xfrm>
          <a:off x="0" y="2290082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B6EF0-AEB0-43BD-B4F3-818D0B066017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7A7AF-2BFC-43EA-87A0-3883A8CB76B1}">
      <dsp:nvSpPr>
        <dsp:cNvPr id="0" name=""/>
        <dsp:cNvSpPr/>
      </dsp:nvSpPr>
      <dsp:spPr>
        <a:xfrm>
          <a:off x="1057183" y="2290082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Welcoming, active, social, healthy lifestyle supports</a:t>
          </a:r>
        </a:p>
      </dsp:txBody>
      <dsp:txXfrm>
        <a:off x="1057183" y="2290082"/>
        <a:ext cx="9455241" cy="915310"/>
      </dsp:txXfrm>
    </dsp:sp>
    <dsp:sp modelId="{AF0FD921-BE77-45DA-9B43-53E60BFDA98E}">
      <dsp:nvSpPr>
        <dsp:cNvPr id="0" name=""/>
        <dsp:cNvSpPr/>
      </dsp:nvSpPr>
      <dsp:spPr>
        <a:xfrm>
          <a:off x="0" y="3434221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29B67-BB31-4528-8B6B-F7D27C9CAF56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784F6-FEC5-4D21-B24C-973620529850}">
      <dsp:nvSpPr>
        <dsp:cNvPr id="0" name=""/>
        <dsp:cNvSpPr/>
      </dsp:nvSpPr>
      <dsp:spPr>
        <a:xfrm>
          <a:off x="1057183" y="3434221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Helpful, responsive, member-focused staff</a:t>
          </a:r>
        </a:p>
      </dsp:txBody>
      <dsp:txXfrm>
        <a:off x="1057183" y="3434221"/>
        <a:ext cx="9455241" cy="915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21BA4-DB7F-4708-A4D7-ECD3D8CE7FEB}">
      <dsp:nvSpPr>
        <dsp:cNvPr id="0" name=""/>
        <dsp:cNvSpPr/>
      </dsp:nvSpPr>
      <dsp:spPr>
        <a:xfrm>
          <a:off x="0" y="1805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E1BAB-F3BC-4E19-A8B4-4B781A680CF7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F3C43-D46C-400F-B6D3-E73B472D97FA}">
      <dsp:nvSpPr>
        <dsp:cNvPr id="0" name=""/>
        <dsp:cNvSpPr/>
      </dsp:nvSpPr>
      <dsp:spPr>
        <a:xfrm>
          <a:off x="1057183" y="1805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Strengthen communication, transparency and member engagement</a:t>
          </a:r>
        </a:p>
      </dsp:txBody>
      <dsp:txXfrm>
        <a:off x="1057183" y="1805"/>
        <a:ext cx="9455241" cy="915310"/>
      </dsp:txXfrm>
    </dsp:sp>
    <dsp:sp modelId="{558BE789-D163-44D0-A3A5-FE8506F4746C}">
      <dsp:nvSpPr>
        <dsp:cNvPr id="0" name=""/>
        <dsp:cNvSpPr/>
      </dsp:nvSpPr>
      <dsp:spPr>
        <a:xfrm>
          <a:off x="0" y="1145944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E869B-B037-4024-AA58-E3039B65769A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31603-DF23-4357-B6D0-6809BC14AD95}">
      <dsp:nvSpPr>
        <dsp:cNvPr id="0" name=""/>
        <dsp:cNvSpPr/>
      </dsp:nvSpPr>
      <dsp:spPr>
        <a:xfrm>
          <a:off x="1057183" y="1145944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Continue investing in facilities, while strategically planning for the future</a:t>
          </a:r>
        </a:p>
      </dsp:txBody>
      <dsp:txXfrm>
        <a:off x="1057183" y="1145944"/>
        <a:ext cx="9455241" cy="915310"/>
      </dsp:txXfrm>
    </dsp:sp>
    <dsp:sp modelId="{77902650-E31E-41E0-8155-312B513B3C4D}">
      <dsp:nvSpPr>
        <dsp:cNvPr id="0" name=""/>
        <dsp:cNvSpPr/>
      </dsp:nvSpPr>
      <dsp:spPr>
        <a:xfrm>
          <a:off x="0" y="2290082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03F6B-A81C-4A1E-AC74-CD230FD0DACC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C87EA-1E75-42B4-80C3-9C9751DC01D9}">
      <dsp:nvSpPr>
        <dsp:cNvPr id="0" name=""/>
        <dsp:cNvSpPr/>
      </dsp:nvSpPr>
      <dsp:spPr>
        <a:xfrm>
          <a:off x="1057183" y="2290082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Adapt programs and services to meet changing member needs</a:t>
          </a:r>
        </a:p>
      </dsp:txBody>
      <dsp:txXfrm>
        <a:off x="1057183" y="2290082"/>
        <a:ext cx="9455241" cy="915310"/>
      </dsp:txXfrm>
    </dsp:sp>
    <dsp:sp modelId="{34913EBB-C8D6-4C7E-ABA7-E2907D47C7F9}">
      <dsp:nvSpPr>
        <dsp:cNvPr id="0" name=""/>
        <dsp:cNvSpPr/>
      </dsp:nvSpPr>
      <dsp:spPr>
        <a:xfrm>
          <a:off x="0" y="3434221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97FCB-3EC6-48AA-93A8-B930AB08543C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CBF2E-4F37-4028-91CB-4A7976C4C240}">
      <dsp:nvSpPr>
        <dsp:cNvPr id="0" name=""/>
        <dsp:cNvSpPr/>
      </dsp:nvSpPr>
      <dsp:spPr>
        <a:xfrm>
          <a:off x="1057183" y="3434221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Preserve GVR’s value while maintaining affordability</a:t>
          </a:r>
        </a:p>
      </dsp:txBody>
      <dsp:txXfrm>
        <a:off x="1057183" y="3434221"/>
        <a:ext cx="9455241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CB7BC-680C-4032-AACC-B25D2C2719CF}">
      <dsp:nvSpPr>
        <dsp:cNvPr id="0" name=""/>
        <dsp:cNvSpPr/>
      </dsp:nvSpPr>
      <dsp:spPr>
        <a:xfrm>
          <a:off x="0" y="1805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2F4BE-3FC5-4E69-8F55-3DFA2F72CBF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D0D24-730B-4820-850E-58E91139BF7E}">
      <dsp:nvSpPr>
        <dsp:cNvPr id="0" name=""/>
        <dsp:cNvSpPr/>
      </dsp:nvSpPr>
      <dsp:spPr>
        <a:xfrm>
          <a:off x="1057183" y="1805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Maintaining affordability while strengthening GVR’s long-term financial position</a:t>
          </a:r>
        </a:p>
      </dsp:txBody>
      <dsp:txXfrm>
        <a:off x="1057183" y="1805"/>
        <a:ext cx="9455241" cy="915310"/>
      </dsp:txXfrm>
    </dsp:sp>
    <dsp:sp modelId="{C6C89D91-AC98-46CD-A1C1-15B4DBDE3827}">
      <dsp:nvSpPr>
        <dsp:cNvPr id="0" name=""/>
        <dsp:cNvSpPr/>
      </dsp:nvSpPr>
      <dsp:spPr>
        <a:xfrm>
          <a:off x="0" y="1145944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36859-82F9-40F2-A12F-7E1226A72574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092FF-636C-4261-B328-6742EE73FAB8}">
      <dsp:nvSpPr>
        <dsp:cNvPr id="0" name=""/>
        <dsp:cNvSpPr/>
      </dsp:nvSpPr>
      <dsp:spPr>
        <a:xfrm>
          <a:off x="1057183" y="1145944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Preparing for changing environmental conditions</a:t>
          </a:r>
        </a:p>
      </dsp:txBody>
      <dsp:txXfrm>
        <a:off x="1057183" y="1145944"/>
        <a:ext cx="9455241" cy="915310"/>
      </dsp:txXfrm>
    </dsp:sp>
    <dsp:sp modelId="{10E405FE-3A3B-44B5-ACD4-CE99089E4FC1}">
      <dsp:nvSpPr>
        <dsp:cNvPr id="0" name=""/>
        <dsp:cNvSpPr/>
      </dsp:nvSpPr>
      <dsp:spPr>
        <a:xfrm>
          <a:off x="0" y="2290082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2A253B-06C9-425F-82CB-275A5C50BFD1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DB5F5-EA96-4AC5-BA4A-90BFFEE289F8}">
      <dsp:nvSpPr>
        <dsp:cNvPr id="0" name=""/>
        <dsp:cNvSpPr/>
      </dsp:nvSpPr>
      <dsp:spPr>
        <a:xfrm>
          <a:off x="1057183" y="2290082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Preserving and modernizing GVR facilities</a:t>
          </a:r>
        </a:p>
      </dsp:txBody>
      <dsp:txXfrm>
        <a:off x="1057183" y="2290082"/>
        <a:ext cx="9455241" cy="915310"/>
      </dsp:txXfrm>
    </dsp:sp>
    <dsp:sp modelId="{6003C58C-333A-41E7-949F-0D3B7525AFFA}">
      <dsp:nvSpPr>
        <dsp:cNvPr id="0" name=""/>
        <dsp:cNvSpPr/>
      </dsp:nvSpPr>
      <dsp:spPr>
        <a:xfrm>
          <a:off x="0" y="3434221"/>
          <a:ext cx="10512425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D8807-C312-4219-9838-AD84D2963D3E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F9400-CF54-45AA-9EF5-B25A06720269}">
      <dsp:nvSpPr>
        <dsp:cNvPr id="0" name=""/>
        <dsp:cNvSpPr/>
      </dsp:nvSpPr>
      <dsp:spPr>
        <a:xfrm>
          <a:off x="1057183" y="3434221"/>
          <a:ext cx="9455241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Evolving to meet changing member needs</a:t>
          </a:r>
        </a:p>
      </dsp:txBody>
      <dsp:txXfrm>
        <a:off x="1057183" y="3434221"/>
        <a:ext cx="9455241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en-US"/>
              <a:t>8/7/2026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Zelos, LLC - zelosllc.com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en-US"/>
              <a:t>8/7/2026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Zelos, LLC - zelosllc.com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Zelos, LLC - zelosllc.com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42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Zelos, LLC - zelosllc.com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59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Zelos, LLC - zelosllc.com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399ED-D271-B7C6-E2E1-5A3E543D5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0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082DE6-9EF5-AD0C-B036-0B940AE59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0825" cy="1427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Google Shape;47;p8" descr="Zelos logo">
            <a:extLst>
              <a:ext uri="{FF2B5EF4-FFF2-40B4-BE49-F238E27FC236}">
                <a16:creationId xmlns:a16="http://schemas.microsoft.com/office/drawing/2014/main" id="{5BC4FE17-85FE-7CF3-58D2-6A61BCFDF24C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151313" y="5139192"/>
            <a:ext cx="3886199" cy="1217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85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5058-C22E-7399-DDBE-6ECA68F7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F708B-5E57-8E39-79A5-A729C1232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D3B2B-3F5D-B812-0342-E022B3838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72718-BFF5-64F5-65EF-50C8D561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225F3-BD84-B88D-1884-04C924196EC4}"/>
              </a:ext>
            </a:extLst>
          </p:cNvPr>
          <p:cNvGrpSpPr/>
          <p:nvPr userDrawn="1"/>
        </p:nvGrpSpPr>
        <p:grpSpPr>
          <a:xfrm>
            <a:off x="-2" y="0"/>
            <a:ext cx="555225" cy="573751"/>
            <a:chOff x="-2" y="365125"/>
            <a:chExt cx="555225" cy="573751"/>
          </a:xfrm>
        </p:grpSpPr>
        <p:sp>
          <p:nvSpPr>
            <p:cNvPr id="7" name="Rectangle: Single Corner Rounded 6">
              <a:extLst>
                <a:ext uri="{FF2B5EF4-FFF2-40B4-BE49-F238E27FC236}">
                  <a16:creationId xmlns:a16="http://schemas.microsoft.com/office/drawing/2014/main" id="{1C3530DC-C470-2F8A-82FE-21417BA85536}"/>
                </a:ext>
              </a:extLst>
            </p:cNvPr>
            <p:cNvSpPr/>
            <p:nvPr userDrawn="1"/>
          </p:nvSpPr>
          <p:spPr>
            <a:xfrm rot="5400000">
              <a:off x="-9265" y="374389"/>
              <a:ext cx="573751" cy="555224"/>
            </a:xfrm>
            <a:prstGeom prst="round1Rect">
              <a:avLst/>
            </a:prstGeom>
            <a:solidFill>
              <a:srgbClr val="008F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Single Corner Rounded 7">
              <a:extLst>
                <a:ext uri="{FF2B5EF4-FFF2-40B4-BE49-F238E27FC236}">
                  <a16:creationId xmlns:a16="http://schemas.microsoft.com/office/drawing/2014/main" id="{44BF21A7-9D3D-EC1A-4EC9-B237C7124782}"/>
                </a:ext>
              </a:extLst>
            </p:cNvPr>
            <p:cNvSpPr/>
            <p:nvPr userDrawn="1"/>
          </p:nvSpPr>
          <p:spPr>
            <a:xfrm rot="5400000">
              <a:off x="-9627" y="374750"/>
              <a:ext cx="525463" cy="506214"/>
            </a:xfrm>
            <a:prstGeom prst="round1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Single Corner Rounded 8">
              <a:extLst>
                <a:ext uri="{FF2B5EF4-FFF2-40B4-BE49-F238E27FC236}">
                  <a16:creationId xmlns:a16="http://schemas.microsoft.com/office/drawing/2014/main" id="{6F8DF465-17BB-3168-074E-D5A35814F4EA}"/>
                </a:ext>
              </a:extLst>
            </p:cNvPr>
            <p:cNvSpPr/>
            <p:nvPr userDrawn="1"/>
          </p:nvSpPr>
          <p:spPr>
            <a:xfrm rot="5400000">
              <a:off x="0" y="365125"/>
              <a:ext cx="457200" cy="457200"/>
            </a:xfrm>
            <a:prstGeom prst="round1Rect">
              <a:avLst/>
            </a:prstGeom>
            <a:solidFill>
              <a:srgbClr val="F15C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120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87AE6-B5D5-E7BE-BA2F-E55ADFFC8E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24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divider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949F6-06F0-8FCE-49C2-5A53B2434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24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4ADE-5C17-721F-E3CB-291D56EE4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1E0C8-C9F5-A5E8-320F-6F81A2C97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8EBF62-FCBA-4169-178C-233483DFC6ED}"/>
              </a:ext>
            </a:extLst>
          </p:cNvPr>
          <p:cNvGrpSpPr/>
          <p:nvPr userDrawn="1"/>
        </p:nvGrpSpPr>
        <p:grpSpPr>
          <a:xfrm>
            <a:off x="0" y="3810000"/>
            <a:ext cx="555225" cy="573751"/>
            <a:chOff x="-2" y="365125"/>
            <a:chExt cx="555225" cy="573751"/>
          </a:xfrm>
        </p:grpSpPr>
        <p:sp>
          <p:nvSpPr>
            <p:cNvPr id="7" name="Rectangle: Single Corner Rounded 6">
              <a:extLst>
                <a:ext uri="{FF2B5EF4-FFF2-40B4-BE49-F238E27FC236}">
                  <a16:creationId xmlns:a16="http://schemas.microsoft.com/office/drawing/2014/main" id="{2FCB047C-ADB1-7AB6-D04E-93D79FD93C0B}"/>
                </a:ext>
              </a:extLst>
            </p:cNvPr>
            <p:cNvSpPr/>
            <p:nvPr userDrawn="1"/>
          </p:nvSpPr>
          <p:spPr>
            <a:xfrm rot="5400000">
              <a:off x="-9265" y="374389"/>
              <a:ext cx="573751" cy="555224"/>
            </a:xfrm>
            <a:prstGeom prst="round1Rect">
              <a:avLst/>
            </a:prstGeom>
            <a:solidFill>
              <a:srgbClr val="008F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Single Corner Rounded 7">
              <a:extLst>
                <a:ext uri="{FF2B5EF4-FFF2-40B4-BE49-F238E27FC236}">
                  <a16:creationId xmlns:a16="http://schemas.microsoft.com/office/drawing/2014/main" id="{A6096FB5-BDA2-12A5-22C7-9D5C5694D147}"/>
                </a:ext>
              </a:extLst>
            </p:cNvPr>
            <p:cNvSpPr/>
            <p:nvPr userDrawn="1"/>
          </p:nvSpPr>
          <p:spPr>
            <a:xfrm rot="5400000">
              <a:off x="-9627" y="374750"/>
              <a:ext cx="525463" cy="506214"/>
            </a:xfrm>
            <a:prstGeom prst="round1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Single Corner Rounded 8">
              <a:extLst>
                <a:ext uri="{FF2B5EF4-FFF2-40B4-BE49-F238E27FC236}">
                  <a16:creationId xmlns:a16="http://schemas.microsoft.com/office/drawing/2014/main" id="{6D982FA7-E7B6-2B45-31C3-F67CB33DBDBF}"/>
                </a:ext>
              </a:extLst>
            </p:cNvPr>
            <p:cNvSpPr/>
            <p:nvPr userDrawn="1"/>
          </p:nvSpPr>
          <p:spPr>
            <a:xfrm rot="5400000">
              <a:off x="0" y="365125"/>
              <a:ext cx="457200" cy="457200"/>
            </a:xfrm>
            <a:prstGeom prst="round1Rect">
              <a:avLst/>
            </a:prstGeom>
            <a:solidFill>
              <a:srgbClr val="F15C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037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46E53-8F0B-5BD7-9D1B-68F47D763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E8232-952B-B767-6C14-A15150CA9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48CBD-90AC-89E2-9B71-C0B48B3ABA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6088C-C27A-1A51-00F2-69D56CBE5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00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50FE3C-7AF3-8E6E-42AB-0172D766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C91583-E7EE-91E9-6A2B-5A7E9F52B0C2}"/>
              </a:ext>
            </a:extLst>
          </p:cNvPr>
          <p:cNvGrpSpPr/>
          <p:nvPr userDrawn="1"/>
        </p:nvGrpSpPr>
        <p:grpSpPr>
          <a:xfrm>
            <a:off x="-2" y="0"/>
            <a:ext cx="555225" cy="573751"/>
            <a:chOff x="-2" y="365125"/>
            <a:chExt cx="555225" cy="573751"/>
          </a:xfrm>
        </p:grpSpPr>
        <p:sp>
          <p:nvSpPr>
            <p:cNvPr id="12" name="Rectangle: Single Corner Rounded 11">
              <a:extLst>
                <a:ext uri="{FF2B5EF4-FFF2-40B4-BE49-F238E27FC236}">
                  <a16:creationId xmlns:a16="http://schemas.microsoft.com/office/drawing/2014/main" id="{07CC0F25-4025-FB91-22F0-2E7788B1145B}"/>
                </a:ext>
              </a:extLst>
            </p:cNvPr>
            <p:cNvSpPr/>
            <p:nvPr userDrawn="1"/>
          </p:nvSpPr>
          <p:spPr>
            <a:xfrm rot="5400000">
              <a:off x="-9265" y="374389"/>
              <a:ext cx="573751" cy="555224"/>
            </a:xfrm>
            <a:prstGeom prst="round1Rect">
              <a:avLst/>
            </a:prstGeom>
            <a:solidFill>
              <a:srgbClr val="008F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Single Corner Rounded 12">
              <a:extLst>
                <a:ext uri="{FF2B5EF4-FFF2-40B4-BE49-F238E27FC236}">
                  <a16:creationId xmlns:a16="http://schemas.microsoft.com/office/drawing/2014/main" id="{1B783018-BF40-C43B-D763-41DEF183E3D4}"/>
                </a:ext>
              </a:extLst>
            </p:cNvPr>
            <p:cNvSpPr/>
            <p:nvPr userDrawn="1"/>
          </p:nvSpPr>
          <p:spPr>
            <a:xfrm rot="5400000">
              <a:off x="-9627" y="374750"/>
              <a:ext cx="525463" cy="506214"/>
            </a:xfrm>
            <a:prstGeom prst="round1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Single Corner Rounded 13">
              <a:extLst>
                <a:ext uri="{FF2B5EF4-FFF2-40B4-BE49-F238E27FC236}">
                  <a16:creationId xmlns:a16="http://schemas.microsoft.com/office/drawing/2014/main" id="{4B067F98-8C30-E014-502B-D1D93B1EC6B0}"/>
                </a:ext>
              </a:extLst>
            </p:cNvPr>
            <p:cNvSpPr/>
            <p:nvPr userDrawn="1"/>
          </p:nvSpPr>
          <p:spPr>
            <a:xfrm rot="5400000">
              <a:off x="0" y="365125"/>
              <a:ext cx="457200" cy="457200"/>
            </a:xfrm>
            <a:prstGeom prst="round1Rect">
              <a:avLst/>
            </a:prstGeom>
            <a:solidFill>
              <a:srgbClr val="F15C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714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06985-B422-8DF6-30D7-4ABF9073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24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F51CF-36E4-B660-A829-8349FB95B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AD3BB-E0E4-B82D-FC04-79C91FF7A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DC14F-3130-AE12-40B1-19F76ADE9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3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419C3-0FC4-9BA3-DED9-71250D762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2F35F-3BA2-1CD5-D2B7-3251446CD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3" y="2505075"/>
            <a:ext cx="51816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536E2B-CA13-C51B-F307-8DC2B4F19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654BD3-2A93-A223-D54C-391F39BEA0DB}"/>
              </a:ext>
            </a:extLst>
          </p:cNvPr>
          <p:cNvGrpSpPr/>
          <p:nvPr userDrawn="1"/>
        </p:nvGrpSpPr>
        <p:grpSpPr>
          <a:xfrm>
            <a:off x="-2" y="0"/>
            <a:ext cx="555225" cy="573751"/>
            <a:chOff x="-2" y="365125"/>
            <a:chExt cx="555225" cy="573751"/>
          </a:xfrm>
        </p:grpSpPr>
        <p:sp>
          <p:nvSpPr>
            <p:cNvPr id="14" name="Rectangle: Single Corner Rounded 13">
              <a:extLst>
                <a:ext uri="{FF2B5EF4-FFF2-40B4-BE49-F238E27FC236}">
                  <a16:creationId xmlns:a16="http://schemas.microsoft.com/office/drawing/2014/main" id="{D15D5504-CD01-BA50-DF75-AC562CA75F89}"/>
                </a:ext>
              </a:extLst>
            </p:cNvPr>
            <p:cNvSpPr/>
            <p:nvPr userDrawn="1"/>
          </p:nvSpPr>
          <p:spPr>
            <a:xfrm rot="5400000">
              <a:off x="-9265" y="374389"/>
              <a:ext cx="573751" cy="555224"/>
            </a:xfrm>
            <a:prstGeom prst="round1Rect">
              <a:avLst/>
            </a:prstGeom>
            <a:solidFill>
              <a:srgbClr val="008F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Single Corner Rounded 14">
              <a:extLst>
                <a:ext uri="{FF2B5EF4-FFF2-40B4-BE49-F238E27FC236}">
                  <a16:creationId xmlns:a16="http://schemas.microsoft.com/office/drawing/2014/main" id="{D1ADC014-6760-8920-095F-503F322855CF}"/>
                </a:ext>
              </a:extLst>
            </p:cNvPr>
            <p:cNvSpPr/>
            <p:nvPr userDrawn="1"/>
          </p:nvSpPr>
          <p:spPr>
            <a:xfrm rot="5400000">
              <a:off x="-9627" y="374750"/>
              <a:ext cx="525463" cy="506214"/>
            </a:xfrm>
            <a:prstGeom prst="round1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Single Corner Rounded 15">
              <a:extLst>
                <a:ext uri="{FF2B5EF4-FFF2-40B4-BE49-F238E27FC236}">
                  <a16:creationId xmlns:a16="http://schemas.microsoft.com/office/drawing/2014/main" id="{C1ACEF33-6F57-99BB-F938-149F47CF069E}"/>
                </a:ext>
              </a:extLst>
            </p:cNvPr>
            <p:cNvSpPr/>
            <p:nvPr userDrawn="1"/>
          </p:nvSpPr>
          <p:spPr>
            <a:xfrm rot="5400000">
              <a:off x="0" y="365125"/>
              <a:ext cx="457200" cy="457200"/>
            </a:xfrm>
            <a:prstGeom prst="round1Rect">
              <a:avLst/>
            </a:prstGeom>
            <a:solidFill>
              <a:srgbClr val="F15C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311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3073-3C13-6798-30A8-262F95466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A8B84E-3BBD-3057-5A0D-86357F1C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E32227-7545-8FD8-47B3-37AC64A9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77E60A-DD3C-B3D0-3B13-327AF97D067D}"/>
              </a:ext>
            </a:extLst>
          </p:cNvPr>
          <p:cNvGrpSpPr/>
          <p:nvPr userDrawn="1"/>
        </p:nvGrpSpPr>
        <p:grpSpPr>
          <a:xfrm>
            <a:off x="-2" y="0"/>
            <a:ext cx="555225" cy="573751"/>
            <a:chOff x="-2" y="365125"/>
            <a:chExt cx="555225" cy="573751"/>
          </a:xfrm>
        </p:grpSpPr>
        <p:sp>
          <p:nvSpPr>
            <p:cNvPr id="11" name="Rectangle: Single Corner Rounded 10">
              <a:extLst>
                <a:ext uri="{FF2B5EF4-FFF2-40B4-BE49-F238E27FC236}">
                  <a16:creationId xmlns:a16="http://schemas.microsoft.com/office/drawing/2014/main" id="{AB1945AD-D1C1-1318-A033-2C4B9E23CBE4}"/>
                </a:ext>
              </a:extLst>
            </p:cNvPr>
            <p:cNvSpPr/>
            <p:nvPr userDrawn="1"/>
          </p:nvSpPr>
          <p:spPr>
            <a:xfrm rot="5400000">
              <a:off x="-9265" y="374389"/>
              <a:ext cx="573751" cy="555224"/>
            </a:xfrm>
            <a:prstGeom prst="round1Rect">
              <a:avLst/>
            </a:prstGeom>
            <a:solidFill>
              <a:srgbClr val="008FC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Single Corner Rounded 11">
              <a:extLst>
                <a:ext uri="{FF2B5EF4-FFF2-40B4-BE49-F238E27FC236}">
                  <a16:creationId xmlns:a16="http://schemas.microsoft.com/office/drawing/2014/main" id="{BD459C19-6A44-BF12-59D7-6921C8DF70CC}"/>
                </a:ext>
              </a:extLst>
            </p:cNvPr>
            <p:cNvSpPr/>
            <p:nvPr userDrawn="1"/>
          </p:nvSpPr>
          <p:spPr>
            <a:xfrm rot="5400000">
              <a:off x="-9627" y="374750"/>
              <a:ext cx="525463" cy="506214"/>
            </a:xfrm>
            <a:prstGeom prst="round1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Single Corner Rounded 12">
              <a:extLst>
                <a:ext uri="{FF2B5EF4-FFF2-40B4-BE49-F238E27FC236}">
                  <a16:creationId xmlns:a16="http://schemas.microsoft.com/office/drawing/2014/main" id="{DFE7BAD5-CDAC-66EA-186F-EF33FC387826}"/>
                </a:ext>
              </a:extLst>
            </p:cNvPr>
            <p:cNvSpPr/>
            <p:nvPr userDrawn="1"/>
          </p:nvSpPr>
          <p:spPr>
            <a:xfrm rot="5400000">
              <a:off x="0" y="365125"/>
              <a:ext cx="457200" cy="457200"/>
            </a:xfrm>
            <a:prstGeom prst="round1Rect">
              <a:avLst/>
            </a:prstGeom>
            <a:solidFill>
              <a:srgbClr val="F15C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37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FC5A1-A975-FC4A-452D-E1B9C7CF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A4AAB-F559-DC5A-F218-EA98783A9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5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E25D930-8C74-8892-49F7-74AA2965B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/>
          <a:lstStyle/>
          <a:p>
            <a:r>
              <a:rPr lang="en-US" dirty="0"/>
              <a:t>Zelos - www.zelosllc.com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E9591F8-8257-5CA0-72F5-33EC93F42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/>
          <a:lstStyle/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9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167404-2278-65E2-D97C-37E8A9EC2821}"/>
              </a:ext>
            </a:extLst>
          </p:cNvPr>
          <p:cNvSpPr/>
          <p:nvPr userDrawn="1"/>
        </p:nvSpPr>
        <p:spPr>
          <a:xfrm>
            <a:off x="0" y="6721475"/>
            <a:ext cx="12188825" cy="136525"/>
          </a:xfrm>
          <a:prstGeom prst="rect">
            <a:avLst/>
          </a:prstGeom>
          <a:solidFill>
            <a:srgbClr val="008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61504F-8AD7-4985-1CA4-2F935EA58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AEC6-F507-5099-6EB4-1A74FA19C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24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1CCBD-16AE-0474-79E6-1F74E0D865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812" y="6356350"/>
            <a:ext cx="80010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/>
            <a:r>
              <a:rPr lang="en-US" dirty="0"/>
              <a:t>Zelos - www.zelosllc.com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C7197-D493-75A1-6798-D35BD17ED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2A82DB-D5A7-4898-8739-F3FC497C9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2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36320-7B50-9DC5-2E72-5299B2FC9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0825" cy="2840037"/>
          </a:xfrm>
        </p:spPr>
        <p:txBody>
          <a:bodyPr>
            <a:normAutofit/>
          </a:bodyPr>
          <a:lstStyle/>
          <a:p>
            <a:r>
              <a:rPr lang="en-US" sz="4800" dirty="0"/>
              <a:t>Environmental Scan Review and Completion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68339B-C3E1-EFE3-1AA5-E3AC55A908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44963"/>
            <a:ext cx="9140825" cy="542925"/>
          </a:xfrm>
        </p:spPr>
        <p:txBody>
          <a:bodyPr/>
          <a:lstStyle/>
          <a:p>
            <a:r>
              <a:rPr lang="en-US" dirty="0"/>
              <a:t>August 5, 2026 </a:t>
            </a:r>
          </a:p>
        </p:txBody>
      </p:sp>
      <p:pic>
        <p:nvPicPr>
          <p:cNvPr id="4" name="Picture Placeholder 2" descr="Green Valley Recreation logo">
            <a:extLst>
              <a:ext uri="{FF2B5EF4-FFF2-40B4-BE49-F238E27FC236}">
                <a16:creationId xmlns:a16="http://schemas.microsoft.com/office/drawing/2014/main" id="{D044D6EA-79C3-7F67-51C8-C69E500E4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67" b="18867"/>
          <a:stretch>
            <a:fillRect/>
          </a:stretch>
        </p:blipFill>
        <p:spPr>
          <a:xfrm>
            <a:off x="4951412" y="487363"/>
            <a:ext cx="2286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97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4941-EFB9-1C41-21F2-8DB44797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D9D2F-83F3-4ACF-6E7F-FDE7312BE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To provide excellent facilities and services that create opportunities for recreation, social activities and leisure education to enhance the quality of our members’ lives.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786E96-10E7-C414-E3BD-F7D749508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Zelos - www.zelosllc.com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44126-3F8E-94A2-2DCA-38AD1BE4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6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432EC-AD69-E0C9-7711-BC777F966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Your Consideration…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60562-2876-759D-8436-0BFBE542F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a financial cost substantially below the rest of the active adult community industry in the U.S., excellent facilities…</a:t>
            </a:r>
          </a:p>
          <a:p>
            <a:r>
              <a:rPr lang="en-US" dirty="0"/>
              <a:t>More specifics.  Define mission contents.</a:t>
            </a:r>
          </a:p>
          <a:p>
            <a:r>
              <a:rPr lang="en-US" dirty="0"/>
              <a:t>To provide and maintain…</a:t>
            </a:r>
          </a:p>
          <a:p>
            <a:r>
              <a:rPr lang="en-US" dirty="0"/>
              <a:t>Words like well-being, opportunities to learn, contribute, thrive, community, member-centered, engaged</a:t>
            </a:r>
          </a:p>
          <a:p>
            <a:r>
              <a:rPr lang="en-US" dirty="0"/>
              <a:t>Within our limited budget…</a:t>
            </a:r>
          </a:p>
          <a:p>
            <a:r>
              <a:rPr lang="en-US" dirty="0"/>
              <a:t>Affordability, lowest possible cost</a:t>
            </a:r>
          </a:p>
          <a:p>
            <a:r>
              <a:rPr lang="en-US" dirty="0"/>
              <a:t>Sounds like “we do the best we can”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128BD-7AE1-6915-923F-D4F0DF3CE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Zelos - www.zelosllc.com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F14FD-08D2-8D4B-807B-E43AF00C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73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96456-951C-07B9-815C-68CF084D8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F2400-1F9E-A1F7-4AA5-62C56E4F4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To be a friendly, vibrant community of choice for adults desiring lifelong opportunities for physical, mental and social engagement.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D3A05-7630-83F1-E723-2DAAB3EF6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Zelos - www.zelosllc.com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29E9A-434A-27FA-3280-A32A56CF0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490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5C8ED-9125-C0A4-D7D7-59918616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Your Consideration…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22FB-371E-6600-71D5-09A7CCA81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For cost-conscious adults</a:t>
            </a:r>
          </a:p>
          <a:p>
            <a:r>
              <a:rPr lang="en-US" dirty="0"/>
              <a:t>Sustainable yet low cost, cost effective</a:t>
            </a:r>
          </a:p>
          <a:p>
            <a:r>
              <a:rPr lang="en-US" dirty="0"/>
              <a:t>To build, maintain and adapt an infrastructure to meet the evolving needs or an adult community for an active engagement in life.</a:t>
            </a:r>
          </a:p>
          <a:p>
            <a:r>
              <a:rPr lang="en-US" dirty="0"/>
              <a:t>Communicates very little and says nothing</a:t>
            </a:r>
          </a:p>
          <a:p>
            <a:r>
              <a:rPr lang="en-US" dirty="0"/>
              <a:t>Get rid of “lifelong”</a:t>
            </a:r>
          </a:p>
          <a:p>
            <a:r>
              <a:rPr lang="en-US" dirty="0"/>
              <a:t>Vision statement should only be about GVR facilities and services</a:t>
            </a:r>
          </a:p>
          <a:p>
            <a:r>
              <a:rPr lang="en-US" dirty="0"/>
              <a:t>Be more aspirational and future oriented </a:t>
            </a:r>
          </a:p>
          <a:p>
            <a:r>
              <a:rPr lang="en-US" dirty="0"/>
              <a:t>Excellent, quality, high value, healthy, well-connected, memory making, member value, frugal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926E-C654-F24C-CA6A-FEDB8BF64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Zelos - www.zelosllc.com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259AD3-5035-00D0-69F0-FEE78859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3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2B0EA-167C-F317-B48C-CE4D0FCC31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813" y="6356350"/>
            <a:ext cx="80010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82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Zelos 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tint val="82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www.zelosllc.com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82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0F2DE39-72C1-24B7-6F5F-D42BD461C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 descr="A thank you sign in many languages">
            <a:extLst>
              <a:ext uri="{FF2B5EF4-FFF2-40B4-BE49-F238E27FC236}">
                <a16:creationId xmlns:a16="http://schemas.microsoft.com/office/drawing/2014/main" id="{A71B0F14-9B9A-7466-7816-ADCD7CDE89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"/>
          <a:stretch>
            <a:fillRect/>
          </a:stretch>
        </p:blipFill>
        <p:spPr>
          <a:xfrm>
            <a:off x="1274847" y="381000"/>
            <a:ext cx="9639130" cy="5417790"/>
          </a:xfrm>
          <a:prstGeom prst="rect">
            <a:avLst/>
          </a:prstGeom>
          <a:solidFill>
            <a:srgbClr val="9CE1FF"/>
          </a:solidFill>
        </p:spPr>
      </p:pic>
      <p:pic>
        <p:nvPicPr>
          <p:cNvPr id="2" name="Google Shape;47;p8" descr="Zelos logo">
            <a:extLst>
              <a:ext uri="{FF2B5EF4-FFF2-40B4-BE49-F238E27FC236}">
                <a16:creationId xmlns:a16="http://schemas.microsoft.com/office/drawing/2014/main" id="{F1428301-7F68-BF2A-1483-9A6E4682461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1313" y="5139192"/>
            <a:ext cx="3886199" cy="1217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944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0B4EA-2C2D-0B0A-BC85-D9B0050A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Today, we will: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B5163-DE1B-4A00-697C-18735950C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the results of the survey to GVR members and the focus group input</a:t>
            </a:r>
          </a:p>
          <a:p>
            <a:r>
              <a:rPr lang="en-US" dirty="0"/>
              <a:t>Gather your input on Strengths, Opportunities for Improvement and Future Challenges</a:t>
            </a:r>
          </a:p>
          <a:p>
            <a:r>
              <a:rPr lang="en-US" dirty="0"/>
              <a:t>Discuss your thoughts on Vision and Mission statements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6A14D-9351-37D0-9D5D-FA4CE2AF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Zelos - www.zelosllc.com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A4CF9-3504-E2D6-8B62-DB6ACC994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A82DB-D5A7-4898-8739-F3FC497C95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6D44B-B245-06F6-40E4-F78D6079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Survey Response 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409AA-9FFC-E225-807B-02A0A0319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ED30C-A9C0-014F-0ECC-915F43C768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>
            <a:normAutofit/>
          </a:bodyPr>
          <a:lstStyle/>
          <a:p>
            <a:r>
              <a:rPr lang="en-US" sz="2600"/>
              <a:t>5585 randomly invited to participate</a:t>
            </a:r>
          </a:p>
          <a:p>
            <a:r>
              <a:rPr lang="en-US" sz="2600"/>
              <a:t>Open link to all members</a:t>
            </a:r>
          </a:p>
          <a:p>
            <a:r>
              <a:rPr lang="en-US" sz="2600"/>
              <a:t>1183 usable responses from the random sample (21%)</a:t>
            </a:r>
          </a:p>
          <a:p>
            <a:pPr lvl="1"/>
            <a:r>
              <a:rPr lang="en-US" sz="2600"/>
              <a:t>95% confidence level, +/- 3%</a:t>
            </a:r>
          </a:p>
          <a:p>
            <a:r>
              <a:rPr lang="en-US" sz="2600"/>
              <a:t>1075 from open link to members</a:t>
            </a:r>
          </a:p>
          <a:p>
            <a:r>
              <a:rPr lang="en-US" sz="2600"/>
              <a:t>Focus groups – 13 staff, 19 members</a:t>
            </a:r>
          </a:p>
          <a:p>
            <a:endParaRPr lang="en-US" sz="2600"/>
          </a:p>
          <a:p>
            <a:endParaRPr lang="en-US" sz="2600"/>
          </a:p>
        </p:txBody>
      </p:sp>
      <p:pic>
        <p:nvPicPr>
          <p:cNvPr id="6" name="Picture 5" descr="Market Surveys: Everything You Need to Know">
            <a:extLst>
              <a:ext uri="{FF2B5EF4-FFF2-40B4-BE49-F238E27FC236}">
                <a16:creationId xmlns:a16="http://schemas.microsoft.com/office/drawing/2014/main" id="{87270F6D-B3F5-A0B0-7617-22D5CE459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613" y="2654491"/>
            <a:ext cx="5180012" cy="2693606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4A9E37-3323-648F-AFFB-AE2BA0B9B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11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E2D9E-83F8-6D56-E498-A609A653F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Results Comparison – Random vs. Open Link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C856CD-1ED3-8183-C3FA-E2FC4765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7A2A00-DBDF-20ED-40BC-CF1294AC4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No statistically significant difference, except in two items:</a:t>
            </a:r>
          </a:p>
          <a:p>
            <a:r>
              <a:rPr lang="en-US" sz="2400" dirty="0"/>
              <a:t> The open link respondents rated the pools as extremely important at a higher level (36% vs. 22%)</a:t>
            </a:r>
          </a:p>
          <a:p>
            <a:r>
              <a:rPr lang="en-US" sz="2400" dirty="0"/>
              <a:t>Regarding Board governance, open link respondents were less likely to select “I don’t know” and slightly more negative.  </a:t>
            </a:r>
          </a:p>
        </p:txBody>
      </p:sp>
      <p:pic>
        <p:nvPicPr>
          <p:cNvPr id="8" name="Picture 7" descr="The Best Employee Survey Tools for Gathering Feedback">
            <a:extLst>
              <a:ext uri="{FF2B5EF4-FFF2-40B4-BE49-F238E27FC236}">
                <a16:creationId xmlns:a16="http://schemas.microsoft.com/office/drawing/2014/main" id="{424AA2AE-1962-D06B-A187-00D9CA022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613" y="2272465"/>
            <a:ext cx="5180012" cy="3457658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55984-1CFB-1FF6-9125-7FEDF2E0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6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FF502-B99F-EAC7-D2C2-10B33AD4E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Mission and Vision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037A9F-429E-9F84-16A7-D8BA09000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pic>
        <p:nvPicPr>
          <p:cNvPr id="6" name="Picture 5" descr="What are Mission and Vision Statements? - CJX Business Services">
            <a:extLst>
              <a:ext uri="{FF2B5EF4-FFF2-40B4-BE49-F238E27FC236}">
                <a16:creationId xmlns:a16="http://schemas.microsoft.com/office/drawing/2014/main" id="{0EE7A76E-454B-7A4B-02B2-F143E6F8C7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21" r="26955"/>
          <a:stretch>
            <a:fillRect/>
          </a:stretch>
        </p:blipFill>
        <p:spPr>
          <a:xfrm>
            <a:off x="838200" y="1825625"/>
            <a:ext cx="5180013" cy="435133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3E42D-B9F4-2BD2-93DA-001718851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613" y="2005012"/>
            <a:ext cx="5180012" cy="2795588"/>
          </a:xfrm>
        </p:spPr>
        <p:txBody>
          <a:bodyPr>
            <a:normAutofit/>
          </a:bodyPr>
          <a:lstStyle/>
          <a:p>
            <a:r>
              <a:rPr lang="en-US" dirty="0"/>
              <a:t>96% believe mission accurately reflects GVR purpose</a:t>
            </a:r>
          </a:p>
          <a:p>
            <a:r>
              <a:rPr lang="en-US" dirty="0"/>
              <a:t>95% believe vision reflects the future GVR is working toward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D16F8F-11F0-EB82-46B4-2526E6B6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78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099C2-51CE-6DF0-A952-EDED12CF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Strengths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BAE5EF-0A11-0E7A-8FA4-0FD82C52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444FE-9302-8D73-BFBB-536CD644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955CA71-579A-235D-0857-3468E9CBCD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02440"/>
              </p:ext>
            </p:extLst>
          </p:nvPr>
        </p:nvGraphicFramePr>
        <p:xfrm>
          <a:off x="838200" y="1825625"/>
          <a:ext cx="105124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7506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DB7-0E58-0AD2-923D-528B50429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Opportunities for Improvement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239E2-1808-E902-8D7A-D304ECCF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7A0107-68B7-6B89-465F-EFDE204AF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D6FEAAE-721E-F0E2-8D24-96D48884BF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947037"/>
              </p:ext>
            </p:extLst>
          </p:nvPr>
        </p:nvGraphicFramePr>
        <p:xfrm>
          <a:off x="838200" y="1825625"/>
          <a:ext cx="105124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118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C373A-3EF6-5554-2074-F40ECCE16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EC683-E973-3860-702D-B9061ED3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Future Challenges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C9547D-3CBA-8D07-4479-58C645E7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8FC237-8F77-DB6D-93B5-B38984C5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1272290-09F1-34C5-E6F6-28C9A4CDF9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3881618"/>
              </p:ext>
            </p:extLst>
          </p:nvPr>
        </p:nvGraphicFramePr>
        <p:xfrm>
          <a:off x="838200" y="1825625"/>
          <a:ext cx="105124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853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4608-6765-57CB-E6C8-3602EAA35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What questions do you have? </a:t>
            </a:r>
          </a:p>
        </p:txBody>
      </p:sp>
      <p:pic>
        <p:nvPicPr>
          <p:cNvPr id="6" name="Content Placeholder 5" descr="Wood human figure">
            <a:extLst>
              <a:ext uri="{FF2B5EF4-FFF2-40B4-BE49-F238E27FC236}">
                <a16:creationId xmlns:a16="http://schemas.microsoft.com/office/drawing/2014/main" id="{DDDCE267-4AAB-D701-9469-8F06D5B11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7989"/>
          <a:stretch>
            <a:fillRect/>
          </a:stretch>
        </p:blipFill>
        <p:spPr>
          <a:xfrm>
            <a:off x="838200" y="1825625"/>
            <a:ext cx="10512425" cy="4351338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671D26-8D8D-0B5D-21B6-7BEE06211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812" y="6356350"/>
            <a:ext cx="800100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Zelos - www.zelosllc.com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622B0-8721-31A4-AE7D-B99DB64F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013" y="6356350"/>
            <a:ext cx="34290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2A82DB-D5A7-4898-8739-F3FC497C9568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11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2400</TotalTime>
  <Words>615</Words>
  <Application>Microsoft Office PowerPoint</Application>
  <PresentationFormat>Custom</PresentationFormat>
  <Paragraphs>89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Constantia</vt:lpstr>
      <vt:lpstr>Custom Design</vt:lpstr>
      <vt:lpstr>Environmental Scan Review and Completion</vt:lpstr>
      <vt:lpstr>Today, we will: </vt:lpstr>
      <vt:lpstr>Survey Response Overview</vt:lpstr>
      <vt:lpstr>Results Comparison – Random vs. Open Link</vt:lpstr>
      <vt:lpstr>Mission and Vision</vt:lpstr>
      <vt:lpstr>Strengths</vt:lpstr>
      <vt:lpstr>Opportunities for Improvement</vt:lpstr>
      <vt:lpstr>Future Challenges</vt:lpstr>
      <vt:lpstr>What questions do you have? </vt:lpstr>
      <vt:lpstr>Mission</vt:lpstr>
      <vt:lpstr>For Your Consideration…</vt:lpstr>
      <vt:lpstr>Vision</vt:lpstr>
      <vt:lpstr>For Your Consideration…</vt:lpstr>
      <vt:lpstr>Zelos - www.zelosllc.com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Zelos, LLC</dc:creator>
  <cp:lastModifiedBy>Terrie Glass</cp:lastModifiedBy>
  <cp:revision>75</cp:revision>
  <dcterms:created xsi:type="dcterms:W3CDTF">2024-01-10T21:41:01Z</dcterms:created>
  <dcterms:modified xsi:type="dcterms:W3CDTF">2026-08-07T11:23:19Z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