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37"/>
  </p:notesMasterIdLst>
  <p:handoutMasterIdLst>
    <p:handoutMasterId r:id="rId38"/>
  </p:handoutMasterIdLst>
  <p:sldIdLst>
    <p:sldId id="455" r:id="rId2"/>
    <p:sldId id="456" r:id="rId3"/>
    <p:sldId id="506" r:id="rId4"/>
    <p:sldId id="514" r:id="rId5"/>
    <p:sldId id="504" r:id="rId6"/>
    <p:sldId id="535" r:id="rId7"/>
    <p:sldId id="515" r:id="rId8"/>
    <p:sldId id="509" r:id="rId9"/>
    <p:sldId id="505" r:id="rId10"/>
    <p:sldId id="536" r:id="rId11"/>
    <p:sldId id="522" r:id="rId12"/>
    <p:sldId id="530" r:id="rId13"/>
    <p:sldId id="531" r:id="rId14"/>
    <p:sldId id="532" r:id="rId15"/>
    <p:sldId id="523" r:id="rId16"/>
    <p:sldId id="507" r:id="rId17"/>
    <p:sldId id="508" r:id="rId18"/>
    <p:sldId id="487" r:id="rId19"/>
    <p:sldId id="525" r:id="rId20"/>
    <p:sldId id="493" r:id="rId21"/>
    <p:sldId id="510" r:id="rId22"/>
    <p:sldId id="534" r:id="rId23"/>
    <p:sldId id="537" r:id="rId24"/>
    <p:sldId id="538" r:id="rId25"/>
    <p:sldId id="539" r:id="rId26"/>
    <p:sldId id="490" r:id="rId27"/>
    <p:sldId id="489" r:id="rId28"/>
    <p:sldId id="513" r:id="rId29"/>
    <p:sldId id="543" r:id="rId30"/>
    <p:sldId id="526" r:id="rId31"/>
    <p:sldId id="529" r:id="rId32"/>
    <p:sldId id="540" r:id="rId33"/>
    <p:sldId id="488" r:id="rId34"/>
    <p:sldId id="541" r:id="rId35"/>
    <p:sldId id="542" r:id="rId36"/>
  </p:sldIdLst>
  <p:sldSz cx="9144000" cy="6858000" type="screen4x3"/>
  <p:notesSz cx="9296400" cy="7010400"/>
  <p:defaultTextStyle>
    <a:defPPr>
      <a:defRPr lang="en-US"/>
    </a:defPPr>
    <a:lvl1pPr algn="l" rtl="0" fontAlgn="base">
      <a:spcBef>
        <a:spcPct val="0"/>
      </a:spcBef>
      <a:spcAft>
        <a:spcPct val="0"/>
      </a:spcAft>
      <a:defRPr sz="2800" kern="1200">
        <a:solidFill>
          <a:schemeClr val="tx1"/>
        </a:solidFill>
        <a:latin typeface="Arial" charset="0"/>
        <a:ea typeface="+mn-ea"/>
        <a:cs typeface="Arial" charset="0"/>
      </a:defRPr>
    </a:lvl1pPr>
    <a:lvl2pPr marL="457200" algn="l" rtl="0" fontAlgn="base">
      <a:spcBef>
        <a:spcPct val="0"/>
      </a:spcBef>
      <a:spcAft>
        <a:spcPct val="0"/>
      </a:spcAft>
      <a:defRPr sz="2800" kern="1200">
        <a:solidFill>
          <a:schemeClr val="tx1"/>
        </a:solidFill>
        <a:latin typeface="Arial" charset="0"/>
        <a:ea typeface="+mn-ea"/>
        <a:cs typeface="Arial" charset="0"/>
      </a:defRPr>
    </a:lvl2pPr>
    <a:lvl3pPr marL="914400" algn="l" rtl="0" fontAlgn="base">
      <a:spcBef>
        <a:spcPct val="0"/>
      </a:spcBef>
      <a:spcAft>
        <a:spcPct val="0"/>
      </a:spcAft>
      <a:defRPr sz="2800" kern="1200">
        <a:solidFill>
          <a:schemeClr val="tx1"/>
        </a:solidFill>
        <a:latin typeface="Arial" charset="0"/>
        <a:ea typeface="+mn-ea"/>
        <a:cs typeface="Arial" charset="0"/>
      </a:defRPr>
    </a:lvl3pPr>
    <a:lvl4pPr marL="1371600" algn="l" rtl="0" fontAlgn="base">
      <a:spcBef>
        <a:spcPct val="0"/>
      </a:spcBef>
      <a:spcAft>
        <a:spcPct val="0"/>
      </a:spcAft>
      <a:defRPr sz="2800" kern="1200">
        <a:solidFill>
          <a:schemeClr val="tx1"/>
        </a:solidFill>
        <a:latin typeface="Arial" charset="0"/>
        <a:ea typeface="+mn-ea"/>
        <a:cs typeface="Arial" charset="0"/>
      </a:defRPr>
    </a:lvl4pPr>
    <a:lvl5pPr marL="1828800" algn="l" rtl="0" fontAlgn="base">
      <a:spcBef>
        <a:spcPct val="0"/>
      </a:spcBef>
      <a:spcAft>
        <a:spcPct val="0"/>
      </a:spcAft>
      <a:defRPr sz="2800" kern="1200">
        <a:solidFill>
          <a:schemeClr val="tx1"/>
        </a:solidFill>
        <a:latin typeface="Arial" charset="0"/>
        <a:ea typeface="+mn-ea"/>
        <a:cs typeface="Arial" charset="0"/>
      </a:defRPr>
    </a:lvl5pPr>
    <a:lvl6pPr marL="2286000" algn="l" defTabSz="914400" rtl="0" eaLnBrk="1" latinLnBrk="0" hangingPunct="1">
      <a:defRPr sz="2800" kern="1200">
        <a:solidFill>
          <a:schemeClr val="tx1"/>
        </a:solidFill>
        <a:latin typeface="Arial" charset="0"/>
        <a:ea typeface="+mn-ea"/>
        <a:cs typeface="Arial" charset="0"/>
      </a:defRPr>
    </a:lvl6pPr>
    <a:lvl7pPr marL="2743200" algn="l" defTabSz="914400" rtl="0" eaLnBrk="1" latinLnBrk="0" hangingPunct="1">
      <a:defRPr sz="2800" kern="1200">
        <a:solidFill>
          <a:schemeClr val="tx1"/>
        </a:solidFill>
        <a:latin typeface="Arial" charset="0"/>
        <a:ea typeface="+mn-ea"/>
        <a:cs typeface="Arial" charset="0"/>
      </a:defRPr>
    </a:lvl7pPr>
    <a:lvl8pPr marL="3200400" algn="l" defTabSz="914400" rtl="0" eaLnBrk="1" latinLnBrk="0" hangingPunct="1">
      <a:defRPr sz="2800" kern="1200">
        <a:solidFill>
          <a:schemeClr val="tx1"/>
        </a:solidFill>
        <a:latin typeface="Arial" charset="0"/>
        <a:ea typeface="+mn-ea"/>
        <a:cs typeface="Arial" charset="0"/>
      </a:defRPr>
    </a:lvl8pPr>
    <a:lvl9pPr marL="3657600" algn="l" defTabSz="914400" rtl="0" eaLnBrk="1" latinLnBrk="0" hangingPunct="1">
      <a:defRPr sz="2800"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Default Section" id="{377B1A5D-05FF-4FA8-94A5-FFC5318172BA}">
          <p14:sldIdLst>
            <p14:sldId id="455"/>
            <p14:sldId id="456"/>
            <p14:sldId id="506"/>
            <p14:sldId id="514"/>
            <p14:sldId id="504"/>
            <p14:sldId id="535"/>
            <p14:sldId id="515"/>
            <p14:sldId id="509"/>
            <p14:sldId id="505"/>
            <p14:sldId id="536"/>
            <p14:sldId id="522"/>
            <p14:sldId id="530"/>
            <p14:sldId id="531"/>
            <p14:sldId id="532"/>
            <p14:sldId id="523"/>
            <p14:sldId id="507"/>
            <p14:sldId id="508"/>
            <p14:sldId id="487"/>
            <p14:sldId id="525"/>
            <p14:sldId id="493"/>
            <p14:sldId id="510"/>
            <p14:sldId id="534"/>
            <p14:sldId id="537"/>
            <p14:sldId id="538"/>
            <p14:sldId id="539"/>
            <p14:sldId id="490"/>
            <p14:sldId id="489"/>
            <p14:sldId id="513"/>
            <p14:sldId id="543"/>
            <p14:sldId id="526"/>
            <p14:sldId id="529"/>
            <p14:sldId id="540"/>
            <p14:sldId id="488"/>
            <p14:sldId id="541"/>
            <p14:sldId id="54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882E8A-7442-B665-05B3-BC1D4765C00B}" name="David Webster" initials="DW" userId="S-1-5-21-930032423-868252457-2244870682-6411" providerId="AD"/>
  <p188:author id="{A096FEC9-F29C-2934-D960-68710D58CF3B}" name="Scott Somers" initials="SS" userId="S-1-5-21-930032423-868252457-2244870682-812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avid Webster" initials="DW" lastIdx="1" clrIdx="0">
    <p:extLst>
      <p:ext uri="{19B8F6BF-5375-455C-9EA6-DF929625EA0E}">
        <p15:presenceInfo xmlns:p15="http://schemas.microsoft.com/office/powerpoint/2012/main" userId="S-1-5-21-930032423-868252457-2244870682-64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63D"/>
    <a:srgbClr val="070DFD"/>
    <a:srgbClr val="0207E4"/>
    <a:srgbClr val="002774"/>
    <a:srgbClr val="FFFF80"/>
    <a:srgbClr val="ED0399"/>
    <a:srgbClr val="002F8E"/>
    <a:srgbClr val="003193"/>
    <a:srgbClr val="001847"/>
    <a:srgbClr val="353A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19" autoAdjust="0"/>
    <p:restoredTop sz="93684" autoAdjust="0"/>
  </p:normalViewPr>
  <p:slideViewPr>
    <p:cSldViewPr>
      <p:cViewPr varScale="1">
        <p:scale>
          <a:sx n="118" d="100"/>
          <a:sy n="118" d="100"/>
        </p:scale>
        <p:origin x="1092" y="138"/>
      </p:cViewPr>
      <p:guideLst>
        <p:guide orient="horz" pos="2160"/>
        <p:guide pos="2880"/>
      </p:guideLst>
    </p:cSldViewPr>
  </p:slideViewPr>
  <p:notesTextViewPr>
    <p:cViewPr>
      <p:scale>
        <a:sx n="3" d="2"/>
        <a:sy n="3" d="2"/>
      </p:scale>
      <p:origin x="0" y="0"/>
    </p:cViewPr>
  </p:notesTextViewPr>
  <p:sorterViewPr>
    <p:cViewPr>
      <p:scale>
        <a:sx n="100" d="100"/>
        <a:sy n="100" d="100"/>
      </p:scale>
      <p:origin x="0" y="-6534"/>
    </p:cViewPr>
  </p:sorterViewPr>
  <p:notesViewPr>
    <p:cSldViewPr>
      <p:cViewPr varScale="1">
        <p:scale>
          <a:sx n="51" d="100"/>
          <a:sy n="51" d="100"/>
        </p:scale>
        <p:origin x="281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7394" name="Rectangle 2"/>
          <p:cNvSpPr>
            <a:spLocks noGrp="1" noChangeArrowheads="1"/>
          </p:cNvSpPr>
          <p:nvPr>
            <p:ph type="hdr" sz="quarter"/>
          </p:nvPr>
        </p:nvSpPr>
        <p:spPr bwMode="auto">
          <a:xfrm>
            <a:off x="1" y="1"/>
            <a:ext cx="4028844" cy="350056"/>
          </a:xfrm>
          <a:prstGeom prst="rect">
            <a:avLst/>
          </a:prstGeom>
          <a:noFill/>
          <a:ln w="9525">
            <a:noFill/>
            <a:miter lim="800000"/>
            <a:headEnd/>
            <a:tailEnd/>
          </a:ln>
          <a:effectLst/>
        </p:spPr>
        <p:txBody>
          <a:bodyPr vert="horz" wrap="square" lIns="93520" tIns="46759" rIns="93520" bIns="46759" numCol="1" anchor="t" anchorCtr="0" compatLnSpc="1">
            <a:prstTxWarp prst="textNoShape">
              <a:avLst/>
            </a:prstTxWarp>
          </a:bodyPr>
          <a:lstStyle>
            <a:lvl1pPr defTabSz="934904">
              <a:defRPr sz="1300"/>
            </a:lvl1pPr>
          </a:lstStyle>
          <a:p>
            <a:pPr>
              <a:defRPr/>
            </a:pPr>
            <a:endParaRPr lang="en-US" dirty="0"/>
          </a:p>
        </p:txBody>
      </p:sp>
      <p:sp>
        <p:nvSpPr>
          <p:cNvPr id="187395" name="Rectangle 3"/>
          <p:cNvSpPr>
            <a:spLocks noGrp="1" noChangeArrowheads="1"/>
          </p:cNvSpPr>
          <p:nvPr>
            <p:ph type="dt" sz="quarter" idx="1"/>
          </p:nvPr>
        </p:nvSpPr>
        <p:spPr bwMode="auto">
          <a:xfrm>
            <a:off x="5265541" y="1"/>
            <a:ext cx="4028844" cy="350056"/>
          </a:xfrm>
          <a:prstGeom prst="rect">
            <a:avLst/>
          </a:prstGeom>
          <a:noFill/>
          <a:ln w="9525">
            <a:noFill/>
            <a:miter lim="800000"/>
            <a:headEnd/>
            <a:tailEnd/>
          </a:ln>
          <a:effectLst/>
        </p:spPr>
        <p:txBody>
          <a:bodyPr vert="horz" wrap="square" lIns="93520" tIns="46759" rIns="93520" bIns="46759" numCol="1" anchor="t" anchorCtr="0" compatLnSpc="1">
            <a:prstTxWarp prst="textNoShape">
              <a:avLst/>
            </a:prstTxWarp>
          </a:bodyPr>
          <a:lstStyle>
            <a:lvl1pPr algn="r" defTabSz="934904">
              <a:defRPr sz="1300"/>
            </a:lvl1pPr>
          </a:lstStyle>
          <a:p>
            <a:pPr>
              <a:defRPr/>
            </a:pPr>
            <a:endParaRPr lang="en-US" dirty="0"/>
          </a:p>
        </p:txBody>
      </p:sp>
      <p:sp>
        <p:nvSpPr>
          <p:cNvPr id="187396" name="Rectangle 4"/>
          <p:cNvSpPr>
            <a:spLocks noGrp="1" noChangeArrowheads="1"/>
          </p:cNvSpPr>
          <p:nvPr>
            <p:ph type="ftr" sz="quarter" idx="2"/>
          </p:nvPr>
        </p:nvSpPr>
        <p:spPr bwMode="auto">
          <a:xfrm>
            <a:off x="1" y="6659186"/>
            <a:ext cx="4028844" cy="350056"/>
          </a:xfrm>
          <a:prstGeom prst="rect">
            <a:avLst/>
          </a:prstGeom>
          <a:noFill/>
          <a:ln w="9525">
            <a:noFill/>
            <a:miter lim="800000"/>
            <a:headEnd/>
            <a:tailEnd/>
          </a:ln>
          <a:effectLst/>
        </p:spPr>
        <p:txBody>
          <a:bodyPr vert="horz" wrap="square" lIns="93520" tIns="46759" rIns="93520" bIns="46759" numCol="1" anchor="b" anchorCtr="0" compatLnSpc="1">
            <a:prstTxWarp prst="textNoShape">
              <a:avLst/>
            </a:prstTxWarp>
          </a:bodyPr>
          <a:lstStyle>
            <a:lvl1pPr defTabSz="934904">
              <a:defRPr sz="1300"/>
            </a:lvl1pPr>
          </a:lstStyle>
          <a:p>
            <a:pPr>
              <a:defRPr/>
            </a:pPr>
            <a:endParaRPr lang="en-US" dirty="0"/>
          </a:p>
        </p:txBody>
      </p:sp>
      <p:sp>
        <p:nvSpPr>
          <p:cNvPr id="187397" name="Rectangle 5"/>
          <p:cNvSpPr>
            <a:spLocks noGrp="1" noChangeArrowheads="1"/>
          </p:cNvSpPr>
          <p:nvPr>
            <p:ph type="sldNum" sz="quarter" idx="3"/>
          </p:nvPr>
        </p:nvSpPr>
        <p:spPr bwMode="auto">
          <a:xfrm>
            <a:off x="5265541" y="6659186"/>
            <a:ext cx="4028844" cy="350056"/>
          </a:xfrm>
          <a:prstGeom prst="rect">
            <a:avLst/>
          </a:prstGeom>
          <a:noFill/>
          <a:ln w="9525">
            <a:noFill/>
            <a:miter lim="800000"/>
            <a:headEnd/>
            <a:tailEnd/>
          </a:ln>
          <a:effectLst/>
        </p:spPr>
        <p:txBody>
          <a:bodyPr vert="horz" wrap="square" lIns="93520" tIns="46759" rIns="93520" bIns="46759" numCol="1" anchor="b" anchorCtr="0" compatLnSpc="1">
            <a:prstTxWarp prst="textNoShape">
              <a:avLst/>
            </a:prstTxWarp>
          </a:bodyPr>
          <a:lstStyle>
            <a:lvl1pPr algn="r" defTabSz="934904">
              <a:defRPr sz="1300"/>
            </a:lvl1pPr>
          </a:lstStyle>
          <a:p>
            <a:pPr>
              <a:defRPr/>
            </a:pPr>
            <a:fld id="{414CF0BE-A5E7-4BAD-900D-0C03EF98D30B}" type="slidenum">
              <a:rPr lang="en-US"/>
              <a:pPr>
                <a:defRPr/>
              </a:pPr>
              <a:t>‹#›</a:t>
            </a:fld>
            <a:endParaRPr lang="en-US" dirty="0"/>
          </a:p>
        </p:txBody>
      </p:sp>
    </p:spTree>
    <p:extLst>
      <p:ext uri="{BB962C8B-B14F-4D97-AF65-F5344CB8AC3E}">
        <p14:creationId xmlns:p14="http://schemas.microsoft.com/office/powerpoint/2010/main" val="20721397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028844" cy="350056"/>
          </a:xfrm>
          <a:prstGeom prst="rect">
            <a:avLst/>
          </a:prstGeom>
        </p:spPr>
        <p:txBody>
          <a:bodyPr vert="horz" lIns="88135" tIns="44067" rIns="88135" bIns="44067" rtlCol="0"/>
          <a:lstStyle>
            <a:lvl1pPr algn="l">
              <a:defRPr sz="1200"/>
            </a:lvl1pPr>
          </a:lstStyle>
          <a:p>
            <a:endParaRPr lang="en-US" dirty="0"/>
          </a:p>
        </p:txBody>
      </p:sp>
      <p:sp>
        <p:nvSpPr>
          <p:cNvPr id="3" name="Date Placeholder 2"/>
          <p:cNvSpPr>
            <a:spLocks noGrp="1"/>
          </p:cNvSpPr>
          <p:nvPr>
            <p:ph type="dt" idx="1"/>
          </p:nvPr>
        </p:nvSpPr>
        <p:spPr>
          <a:xfrm>
            <a:off x="5265541" y="1"/>
            <a:ext cx="4028844" cy="350056"/>
          </a:xfrm>
          <a:prstGeom prst="rect">
            <a:avLst/>
          </a:prstGeom>
        </p:spPr>
        <p:txBody>
          <a:bodyPr vert="horz" lIns="88135" tIns="44067" rIns="88135" bIns="44067" rtlCol="0"/>
          <a:lstStyle>
            <a:lvl1pPr algn="r">
              <a:defRPr sz="1200"/>
            </a:lvl1pPr>
          </a:lstStyle>
          <a:p>
            <a:fld id="{21C8F864-38BC-4CB6-A4DA-01D3B037F829}" type="datetimeFigureOut">
              <a:rPr lang="en-US" smtClean="0"/>
              <a:pPr/>
              <a:t>11/2/2026</a:t>
            </a:fld>
            <a:endParaRPr lang="en-US" dirty="0"/>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88135" tIns="44067" rIns="88135" bIns="44067" rtlCol="0" anchor="ctr"/>
          <a:lstStyle/>
          <a:p>
            <a:endParaRPr lang="en-US" dirty="0"/>
          </a:p>
        </p:txBody>
      </p:sp>
      <p:sp>
        <p:nvSpPr>
          <p:cNvPr id="5" name="Notes Placeholder 4"/>
          <p:cNvSpPr>
            <a:spLocks noGrp="1"/>
          </p:cNvSpPr>
          <p:nvPr>
            <p:ph type="body" sz="quarter" idx="3"/>
          </p:nvPr>
        </p:nvSpPr>
        <p:spPr>
          <a:xfrm>
            <a:off x="930046" y="3330173"/>
            <a:ext cx="7436312" cy="3153984"/>
          </a:xfrm>
          <a:prstGeom prst="rect">
            <a:avLst/>
          </a:prstGeom>
        </p:spPr>
        <p:txBody>
          <a:bodyPr vert="horz" lIns="88135" tIns="44067" rIns="88135" bIns="4406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6659186"/>
            <a:ext cx="4028844" cy="350056"/>
          </a:xfrm>
          <a:prstGeom prst="rect">
            <a:avLst/>
          </a:prstGeom>
        </p:spPr>
        <p:txBody>
          <a:bodyPr vert="horz" lIns="88135" tIns="44067" rIns="88135" bIns="44067"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5541" y="6659186"/>
            <a:ext cx="4028844" cy="350056"/>
          </a:xfrm>
          <a:prstGeom prst="rect">
            <a:avLst/>
          </a:prstGeom>
        </p:spPr>
        <p:txBody>
          <a:bodyPr vert="horz" lIns="88135" tIns="44067" rIns="88135" bIns="44067" rtlCol="0" anchor="b"/>
          <a:lstStyle>
            <a:lvl1pPr algn="r">
              <a:defRPr sz="1200"/>
            </a:lvl1pPr>
          </a:lstStyle>
          <a:p>
            <a:fld id="{B25C9D65-D072-4C0C-8402-1F01A21CC70B}" type="slidenum">
              <a:rPr lang="en-US" smtClean="0"/>
              <a:pPr/>
              <a:t>‹#›</a:t>
            </a:fld>
            <a:endParaRPr lang="en-US" dirty="0"/>
          </a:p>
        </p:txBody>
      </p:sp>
    </p:spTree>
    <p:extLst>
      <p:ext uri="{BB962C8B-B14F-4D97-AF65-F5344CB8AC3E}">
        <p14:creationId xmlns:p14="http://schemas.microsoft.com/office/powerpoint/2010/main" val="549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5C9D65-D072-4C0C-8402-1F01A21CC70B}" type="slidenum">
              <a:rPr lang="en-US" smtClean="0"/>
              <a:pPr/>
              <a:t>1</a:t>
            </a:fld>
            <a:endParaRPr lang="en-US" dirty="0"/>
          </a:p>
        </p:txBody>
      </p:sp>
    </p:spTree>
    <p:extLst>
      <p:ext uri="{BB962C8B-B14F-4D97-AF65-F5344CB8AC3E}">
        <p14:creationId xmlns:p14="http://schemas.microsoft.com/office/powerpoint/2010/main" val="2258363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5C9D65-D072-4C0C-8402-1F01A21CC70B}" type="slidenum">
              <a:rPr lang="en-US" smtClean="0"/>
              <a:pPr/>
              <a:t>2</a:t>
            </a:fld>
            <a:endParaRPr lang="en-US" dirty="0"/>
          </a:p>
        </p:txBody>
      </p:sp>
    </p:spTree>
    <p:extLst>
      <p:ext uri="{BB962C8B-B14F-4D97-AF65-F5344CB8AC3E}">
        <p14:creationId xmlns:p14="http://schemas.microsoft.com/office/powerpoint/2010/main" val="2155269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F9681-177D-0925-9CA5-0C1442B650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5F720E-D72D-2DA3-CD58-FF16A467383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5456B93-37A4-5417-A87E-F5801B570B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8AA255-3CF3-917B-FF78-7326C8B33459}"/>
              </a:ext>
            </a:extLst>
          </p:cNvPr>
          <p:cNvSpPr>
            <a:spLocks noGrp="1"/>
          </p:cNvSpPr>
          <p:nvPr>
            <p:ph type="sldNum" sz="quarter" idx="5"/>
          </p:nvPr>
        </p:nvSpPr>
        <p:spPr/>
        <p:txBody>
          <a:bodyPr/>
          <a:lstStyle/>
          <a:p>
            <a:fld id="{B25C9D65-D072-4C0C-8402-1F01A21CC70B}" type="slidenum">
              <a:rPr lang="en-US" smtClean="0"/>
              <a:pPr/>
              <a:t>6</a:t>
            </a:fld>
            <a:endParaRPr lang="en-US" dirty="0"/>
          </a:p>
        </p:txBody>
      </p:sp>
    </p:spTree>
    <p:extLst>
      <p:ext uri="{BB962C8B-B14F-4D97-AF65-F5344CB8AC3E}">
        <p14:creationId xmlns:p14="http://schemas.microsoft.com/office/powerpoint/2010/main" val="2960680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CC4A7-2A93-D2A9-C74F-C5B6339680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3DF169-76F3-9070-6EB7-20AE42273DF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C5E13C9-4140-98D1-E62D-0146A1116C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A3C83D-5AA0-C7AF-79D4-1D58E22D40F7}"/>
              </a:ext>
            </a:extLst>
          </p:cNvPr>
          <p:cNvSpPr>
            <a:spLocks noGrp="1"/>
          </p:cNvSpPr>
          <p:nvPr>
            <p:ph type="sldNum" sz="quarter" idx="5"/>
          </p:nvPr>
        </p:nvSpPr>
        <p:spPr/>
        <p:txBody>
          <a:bodyPr/>
          <a:lstStyle/>
          <a:p>
            <a:fld id="{B25C9D65-D072-4C0C-8402-1F01A21CC70B}" type="slidenum">
              <a:rPr lang="en-US" smtClean="0"/>
              <a:pPr/>
              <a:t>25</a:t>
            </a:fld>
            <a:endParaRPr lang="en-US" dirty="0"/>
          </a:p>
        </p:txBody>
      </p:sp>
    </p:spTree>
    <p:extLst>
      <p:ext uri="{BB962C8B-B14F-4D97-AF65-F5344CB8AC3E}">
        <p14:creationId xmlns:p14="http://schemas.microsoft.com/office/powerpoint/2010/main" val="5597334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a:xfrm>
            <a:off x="7766431" y="295736"/>
            <a:ext cx="628813" cy="767687"/>
          </a:xfrm>
          <a:prstGeom prst="rect">
            <a:avLst/>
          </a:prstGeom>
        </p:spPr>
        <p:txBody>
          <a:bodyPr/>
          <a:lstStyle/>
          <a:p>
            <a:pPr>
              <a:defRPr/>
            </a:pPr>
            <a:fld id="{6AB707D7-B71B-49B5-81D6-33EE0775F077}" type="slidenum">
              <a:rPr lang="en-US" smtClean="0"/>
              <a:pPr>
                <a:defRPr/>
              </a:pPr>
              <a:t>‹#›</a:t>
            </a:fld>
            <a:endParaRPr lang="en-US" dirty="0"/>
          </a:p>
        </p:txBody>
      </p:sp>
      <p:grpSp>
        <p:nvGrpSpPr>
          <p:cNvPr id="7" name="Group 6"/>
          <p:cNvGrpSpPr>
            <a:grpSpLocks/>
          </p:cNvGrpSpPr>
          <p:nvPr userDrawn="1"/>
        </p:nvGrpSpPr>
        <p:grpSpPr bwMode="auto">
          <a:xfrm>
            <a:off x="-1588" y="6034088"/>
            <a:ext cx="7845426" cy="850900"/>
            <a:chOff x="0" y="3792"/>
            <a:chExt cx="4942" cy="536"/>
          </a:xfrm>
        </p:grpSpPr>
        <p:sp>
          <p:nvSpPr>
            <p:cNvPr id="8"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en-US" dirty="0"/>
            </a:p>
          </p:txBody>
        </p:sp>
        <p:grpSp>
          <p:nvGrpSpPr>
            <p:cNvPr id="9" name="Group 8"/>
            <p:cNvGrpSpPr>
              <a:grpSpLocks/>
            </p:cNvGrpSpPr>
            <p:nvPr userDrawn="1"/>
          </p:nvGrpSpPr>
          <p:grpSpPr bwMode="auto">
            <a:xfrm>
              <a:off x="2486" y="3792"/>
              <a:ext cx="2456" cy="536"/>
              <a:chOff x="2486" y="3792"/>
              <a:chExt cx="2456" cy="536"/>
            </a:xfrm>
          </p:grpSpPr>
          <p:sp>
            <p:nvSpPr>
              <p:cNvPr id="11" name="Freeform 9"/>
              <p:cNvSpPr>
                <a:spLocks/>
              </p:cNvSpPr>
              <p:nvPr userDrawn="1"/>
            </p:nvSpPr>
            <p:spPr bwMode="ltGray">
              <a:xfrm>
                <a:off x="3948" y="3799"/>
                <a:ext cx="994" cy="529"/>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592" y="527"/>
                  </a:cxn>
                  <a:cxn ang="0">
                    <a:pos x="994" y="529"/>
                  </a:cxn>
                  <a:cxn ang="0">
                    <a:pos x="828" y="473"/>
                  </a:cxn>
                  <a:cxn ang="0">
                    <a:pos x="636" y="373"/>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w="9525">
                <a:noFill/>
                <a:round/>
                <a:headEnd/>
                <a:tailEnd/>
              </a:ln>
            </p:spPr>
            <p:txBody>
              <a:bodyPr/>
              <a:lstStyle/>
              <a:p>
                <a:pPr>
                  <a:defRPr/>
                </a:pPr>
                <a:endParaRPr lang="en-US" dirty="0"/>
              </a:p>
            </p:txBody>
          </p:sp>
          <p:sp>
            <p:nvSpPr>
              <p:cNvPr id="12"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a:defRPr/>
                </a:pPr>
                <a:endParaRPr lang="en-US" dirty="0"/>
              </a:p>
            </p:txBody>
          </p:sp>
          <p:sp>
            <p:nvSpPr>
              <p:cNvPr id="13"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a:defRPr/>
                </a:pPr>
                <a:endParaRPr lang="en-US" dirty="0"/>
              </a:p>
            </p:txBody>
          </p:sp>
          <p:sp>
            <p:nvSpPr>
              <p:cNvPr id="14"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a:defRPr/>
                </a:pPr>
                <a:endParaRPr lang="en-US" dirty="0"/>
              </a:p>
            </p:txBody>
          </p:sp>
          <p:sp>
            <p:nvSpPr>
              <p:cNvPr id="15"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a:defRPr/>
                </a:pPr>
                <a:endParaRPr lang="en-US" dirty="0"/>
              </a:p>
            </p:txBody>
          </p:sp>
        </p:grpSp>
        <p:sp>
          <p:nvSpPr>
            <p:cNvPr id="10"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en-US" dirty="0"/>
            </a:p>
          </p:txBody>
        </p:sp>
      </p:grpSp>
      <p:pic>
        <p:nvPicPr>
          <p:cNvPr id="16" name="Picture 2" descr="E:\GVR LOGO\GVR_CorpEmblemAZ_2C.png"/>
          <p:cNvPicPr>
            <a:picLocks noChangeAspect="1" noChangeArrowheads="1"/>
          </p:cNvPicPr>
          <p:nvPr userDrawn="1"/>
        </p:nvPicPr>
        <p:blipFill>
          <a:blip r:embed="rId2" cstate="print"/>
          <a:srcRect/>
          <a:stretch>
            <a:fillRect/>
          </a:stretch>
        </p:blipFill>
        <p:spPr bwMode="auto">
          <a:xfrm>
            <a:off x="8305800" y="152400"/>
            <a:ext cx="609600" cy="638629"/>
          </a:xfrm>
          <a:prstGeom prst="rect">
            <a:avLst/>
          </a:prstGeom>
          <a:solidFill>
            <a:schemeClr val="tx1"/>
          </a:solidFill>
        </p:spPr>
      </p:pic>
      <p:grpSp>
        <p:nvGrpSpPr>
          <p:cNvPr id="17" name="Group 407"/>
          <p:cNvGrpSpPr>
            <a:grpSpLocks/>
          </p:cNvGrpSpPr>
          <p:nvPr userDrawn="1"/>
        </p:nvGrpSpPr>
        <p:grpSpPr bwMode="auto">
          <a:xfrm>
            <a:off x="0" y="6019800"/>
            <a:ext cx="7467600" cy="838200"/>
            <a:chOff x="0" y="3792"/>
            <a:chExt cx="4704" cy="528"/>
          </a:xfrm>
        </p:grpSpPr>
        <p:pic>
          <p:nvPicPr>
            <p:cNvPr id="18" name="Picture 381" descr="cati2.gif - 6.6 K"/>
            <p:cNvPicPr>
              <a:picLocks noChangeAspect="1" noChangeArrowheads="1"/>
            </p:cNvPicPr>
            <p:nvPr userDrawn="1"/>
          </p:nvPicPr>
          <p:blipFill>
            <a:blip r:embed="rId3" cstate="print"/>
            <a:srcRect/>
            <a:stretch>
              <a:fillRect/>
            </a:stretch>
          </p:blipFill>
          <p:spPr bwMode="auto">
            <a:xfrm>
              <a:off x="4644" y="4128"/>
              <a:ext cx="60" cy="120"/>
            </a:xfrm>
            <a:prstGeom prst="rect">
              <a:avLst/>
            </a:prstGeom>
            <a:noFill/>
            <a:ln w="9525">
              <a:noFill/>
              <a:miter lim="800000"/>
              <a:headEnd/>
              <a:tailEnd/>
            </a:ln>
          </p:spPr>
        </p:pic>
        <p:pic>
          <p:nvPicPr>
            <p:cNvPr id="19" name="Picture 382" descr="cati2.gif - 6.6 K"/>
            <p:cNvPicPr>
              <a:picLocks noChangeAspect="1" noChangeArrowheads="1"/>
            </p:cNvPicPr>
            <p:nvPr userDrawn="1"/>
          </p:nvPicPr>
          <p:blipFill>
            <a:blip r:embed="rId3" cstate="print"/>
            <a:srcRect/>
            <a:stretch>
              <a:fillRect/>
            </a:stretch>
          </p:blipFill>
          <p:spPr bwMode="auto">
            <a:xfrm>
              <a:off x="4272" y="4080"/>
              <a:ext cx="60" cy="120"/>
            </a:xfrm>
            <a:prstGeom prst="rect">
              <a:avLst/>
            </a:prstGeom>
            <a:noFill/>
            <a:ln w="9525">
              <a:noFill/>
              <a:miter lim="800000"/>
              <a:headEnd/>
              <a:tailEnd/>
            </a:ln>
          </p:spPr>
        </p:pic>
        <p:pic>
          <p:nvPicPr>
            <p:cNvPr id="20" name="Picture 383" descr="cati2.gif - 6.6 K"/>
            <p:cNvPicPr>
              <a:picLocks noChangeAspect="1" noChangeArrowheads="1"/>
            </p:cNvPicPr>
            <p:nvPr userDrawn="1"/>
          </p:nvPicPr>
          <p:blipFill>
            <a:blip r:embed="rId3" cstate="print"/>
            <a:srcRect/>
            <a:stretch>
              <a:fillRect/>
            </a:stretch>
          </p:blipFill>
          <p:spPr bwMode="auto">
            <a:xfrm>
              <a:off x="4116" y="4080"/>
              <a:ext cx="60" cy="120"/>
            </a:xfrm>
            <a:prstGeom prst="rect">
              <a:avLst/>
            </a:prstGeom>
            <a:noFill/>
            <a:ln w="9525">
              <a:noFill/>
              <a:miter lim="800000"/>
              <a:headEnd/>
              <a:tailEnd/>
            </a:ln>
          </p:spPr>
        </p:pic>
        <p:pic>
          <p:nvPicPr>
            <p:cNvPr id="21" name="Picture 384" descr="cati2.gif - 6.6 K"/>
            <p:cNvPicPr>
              <a:picLocks noChangeAspect="1" noChangeArrowheads="1"/>
            </p:cNvPicPr>
            <p:nvPr userDrawn="1"/>
          </p:nvPicPr>
          <p:blipFill>
            <a:blip r:embed="rId4" cstate="print"/>
            <a:srcRect/>
            <a:stretch>
              <a:fillRect/>
            </a:stretch>
          </p:blipFill>
          <p:spPr bwMode="auto">
            <a:xfrm>
              <a:off x="3936" y="4152"/>
              <a:ext cx="84" cy="168"/>
            </a:xfrm>
            <a:prstGeom prst="rect">
              <a:avLst/>
            </a:prstGeom>
            <a:noFill/>
            <a:ln w="9525">
              <a:noFill/>
              <a:miter lim="800000"/>
              <a:headEnd/>
              <a:tailEnd/>
            </a:ln>
          </p:spPr>
        </p:pic>
        <p:pic>
          <p:nvPicPr>
            <p:cNvPr id="22" name="Picture 385" descr="cati2.gif - 6.6 K"/>
            <p:cNvPicPr>
              <a:picLocks noChangeAspect="1" noChangeArrowheads="1"/>
            </p:cNvPicPr>
            <p:nvPr userDrawn="1"/>
          </p:nvPicPr>
          <p:blipFill>
            <a:blip r:embed="rId4" cstate="print"/>
            <a:srcRect/>
            <a:stretch>
              <a:fillRect/>
            </a:stretch>
          </p:blipFill>
          <p:spPr bwMode="auto">
            <a:xfrm>
              <a:off x="3792" y="3888"/>
              <a:ext cx="84" cy="168"/>
            </a:xfrm>
            <a:prstGeom prst="rect">
              <a:avLst/>
            </a:prstGeom>
            <a:noFill/>
            <a:ln w="9525">
              <a:noFill/>
              <a:miter lim="800000"/>
              <a:headEnd/>
              <a:tailEnd/>
            </a:ln>
          </p:spPr>
        </p:pic>
        <p:pic>
          <p:nvPicPr>
            <p:cNvPr id="23" name="Picture 386" descr="cati2.gif - 6.6 K"/>
            <p:cNvPicPr>
              <a:picLocks noChangeAspect="1" noChangeArrowheads="1"/>
            </p:cNvPicPr>
            <p:nvPr userDrawn="1"/>
          </p:nvPicPr>
          <p:blipFill>
            <a:blip r:embed="rId4" cstate="print"/>
            <a:srcRect/>
            <a:stretch>
              <a:fillRect/>
            </a:stretch>
          </p:blipFill>
          <p:spPr bwMode="auto">
            <a:xfrm>
              <a:off x="3600" y="4032"/>
              <a:ext cx="84" cy="168"/>
            </a:xfrm>
            <a:prstGeom prst="rect">
              <a:avLst/>
            </a:prstGeom>
            <a:noFill/>
            <a:ln w="9525">
              <a:noFill/>
              <a:miter lim="800000"/>
              <a:headEnd/>
              <a:tailEnd/>
            </a:ln>
          </p:spPr>
        </p:pic>
        <p:pic>
          <p:nvPicPr>
            <p:cNvPr id="24" name="Picture 387" descr="cati2.gif - 6.6 K"/>
            <p:cNvPicPr>
              <a:picLocks noChangeAspect="1" noChangeArrowheads="1"/>
            </p:cNvPicPr>
            <p:nvPr userDrawn="1"/>
          </p:nvPicPr>
          <p:blipFill>
            <a:blip r:embed="rId4" cstate="print"/>
            <a:srcRect/>
            <a:stretch>
              <a:fillRect/>
            </a:stretch>
          </p:blipFill>
          <p:spPr bwMode="auto">
            <a:xfrm>
              <a:off x="3264" y="3984"/>
              <a:ext cx="84" cy="168"/>
            </a:xfrm>
            <a:prstGeom prst="rect">
              <a:avLst/>
            </a:prstGeom>
            <a:noFill/>
            <a:ln w="9525">
              <a:noFill/>
              <a:miter lim="800000"/>
              <a:headEnd/>
              <a:tailEnd/>
            </a:ln>
          </p:spPr>
        </p:pic>
        <p:pic>
          <p:nvPicPr>
            <p:cNvPr id="25" name="Picture 388" descr="cati2.gif - 6.6 K"/>
            <p:cNvPicPr>
              <a:picLocks noChangeAspect="1" noChangeArrowheads="1"/>
            </p:cNvPicPr>
            <p:nvPr userDrawn="1"/>
          </p:nvPicPr>
          <p:blipFill>
            <a:blip r:embed="rId3" cstate="print"/>
            <a:srcRect/>
            <a:stretch>
              <a:fillRect/>
            </a:stretch>
          </p:blipFill>
          <p:spPr bwMode="auto">
            <a:xfrm>
              <a:off x="3120" y="3888"/>
              <a:ext cx="60" cy="120"/>
            </a:xfrm>
            <a:prstGeom prst="rect">
              <a:avLst/>
            </a:prstGeom>
            <a:noFill/>
            <a:ln w="9525">
              <a:noFill/>
              <a:miter lim="800000"/>
              <a:headEnd/>
              <a:tailEnd/>
            </a:ln>
          </p:spPr>
        </p:pic>
        <p:pic>
          <p:nvPicPr>
            <p:cNvPr id="26" name="Picture 389" descr="cati2.gif - 6.6 K"/>
            <p:cNvPicPr>
              <a:picLocks noChangeAspect="1" noChangeArrowheads="1"/>
            </p:cNvPicPr>
            <p:nvPr userDrawn="1"/>
          </p:nvPicPr>
          <p:blipFill>
            <a:blip r:embed="rId3" cstate="print"/>
            <a:srcRect/>
            <a:stretch>
              <a:fillRect/>
            </a:stretch>
          </p:blipFill>
          <p:spPr bwMode="auto">
            <a:xfrm>
              <a:off x="2880" y="4032"/>
              <a:ext cx="60" cy="120"/>
            </a:xfrm>
            <a:prstGeom prst="rect">
              <a:avLst/>
            </a:prstGeom>
            <a:noFill/>
            <a:ln w="9525">
              <a:noFill/>
              <a:miter lim="800000"/>
              <a:headEnd/>
              <a:tailEnd/>
            </a:ln>
          </p:spPr>
        </p:pic>
        <p:pic>
          <p:nvPicPr>
            <p:cNvPr id="27" name="Picture 390" descr="cati2.gif - 6.6 K"/>
            <p:cNvPicPr>
              <a:picLocks noChangeAspect="1" noChangeArrowheads="1"/>
            </p:cNvPicPr>
            <p:nvPr userDrawn="1"/>
          </p:nvPicPr>
          <p:blipFill>
            <a:blip r:embed="rId3" cstate="print"/>
            <a:srcRect/>
            <a:stretch>
              <a:fillRect/>
            </a:stretch>
          </p:blipFill>
          <p:spPr bwMode="auto">
            <a:xfrm>
              <a:off x="2676" y="4008"/>
              <a:ext cx="60" cy="120"/>
            </a:xfrm>
            <a:prstGeom prst="rect">
              <a:avLst/>
            </a:prstGeom>
            <a:noFill/>
            <a:ln w="9525">
              <a:noFill/>
              <a:miter lim="800000"/>
              <a:headEnd/>
              <a:tailEnd/>
            </a:ln>
          </p:spPr>
        </p:pic>
        <p:pic>
          <p:nvPicPr>
            <p:cNvPr id="28" name="Picture 391" descr="cati2.gif - 6.6 K"/>
            <p:cNvPicPr>
              <a:picLocks noChangeAspect="1" noChangeArrowheads="1"/>
            </p:cNvPicPr>
            <p:nvPr userDrawn="1"/>
          </p:nvPicPr>
          <p:blipFill>
            <a:blip r:embed="rId3" cstate="print"/>
            <a:srcRect/>
            <a:stretch>
              <a:fillRect/>
            </a:stretch>
          </p:blipFill>
          <p:spPr bwMode="auto">
            <a:xfrm>
              <a:off x="2580" y="3936"/>
              <a:ext cx="60" cy="120"/>
            </a:xfrm>
            <a:prstGeom prst="rect">
              <a:avLst/>
            </a:prstGeom>
            <a:noFill/>
            <a:ln w="9525">
              <a:noFill/>
              <a:miter lim="800000"/>
              <a:headEnd/>
              <a:tailEnd/>
            </a:ln>
          </p:spPr>
        </p:pic>
        <p:pic>
          <p:nvPicPr>
            <p:cNvPr id="29" name="Picture 392" descr="cati2.gif - 6.6 K"/>
            <p:cNvPicPr>
              <a:picLocks noChangeAspect="1" noChangeArrowheads="1"/>
            </p:cNvPicPr>
            <p:nvPr userDrawn="1"/>
          </p:nvPicPr>
          <p:blipFill>
            <a:blip r:embed="rId4" cstate="print"/>
            <a:srcRect/>
            <a:stretch>
              <a:fillRect/>
            </a:stretch>
          </p:blipFill>
          <p:spPr bwMode="auto">
            <a:xfrm>
              <a:off x="2400" y="4032"/>
              <a:ext cx="84" cy="168"/>
            </a:xfrm>
            <a:prstGeom prst="rect">
              <a:avLst/>
            </a:prstGeom>
            <a:noFill/>
            <a:ln w="9525">
              <a:noFill/>
              <a:miter lim="800000"/>
              <a:headEnd/>
              <a:tailEnd/>
            </a:ln>
          </p:spPr>
        </p:pic>
        <p:pic>
          <p:nvPicPr>
            <p:cNvPr id="30" name="Picture 393" descr="cati2.gif - 6.6 K"/>
            <p:cNvPicPr>
              <a:picLocks noChangeAspect="1" noChangeArrowheads="1"/>
            </p:cNvPicPr>
            <p:nvPr userDrawn="1"/>
          </p:nvPicPr>
          <p:blipFill>
            <a:blip r:embed="rId3" cstate="print"/>
            <a:srcRect/>
            <a:stretch>
              <a:fillRect/>
            </a:stretch>
          </p:blipFill>
          <p:spPr bwMode="auto">
            <a:xfrm>
              <a:off x="2244" y="3984"/>
              <a:ext cx="60" cy="120"/>
            </a:xfrm>
            <a:prstGeom prst="rect">
              <a:avLst/>
            </a:prstGeom>
            <a:noFill/>
            <a:ln w="9525">
              <a:noFill/>
              <a:miter lim="800000"/>
              <a:headEnd/>
              <a:tailEnd/>
            </a:ln>
          </p:spPr>
        </p:pic>
        <p:pic>
          <p:nvPicPr>
            <p:cNvPr id="31" name="Picture 394" descr="cati2.gif - 6.6 K"/>
            <p:cNvPicPr>
              <a:picLocks noChangeAspect="1" noChangeArrowheads="1"/>
            </p:cNvPicPr>
            <p:nvPr userDrawn="1"/>
          </p:nvPicPr>
          <p:blipFill>
            <a:blip r:embed="rId4" cstate="print"/>
            <a:srcRect/>
            <a:stretch>
              <a:fillRect/>
            </a:stretch>
          </p:blipFill>
          <p:spPr bwMode="auto">
            <a:xfrm>
              <a:off x="2112" y="3936"/>
              <a:ext cx="84" cy="168"/>
            </a:xfrm>
            <a:prstGeom prst="rect">
              <a:avLst/>
            </a:prstGeom>
            <a:noFill/>
            <a:ln w="9525">
              <a:noFill/>
              <a:miter lim="800000"/>
              <a:headEnd/>
              <a:tailEnd/>
            </a:ln>
          </p:spPr>
        </p:pic>
        <p:pic>
          <p:nvPicPr>
            <p:cNvPr id="32" name="Picture 395" descr="cati2.gif - 6.6 K"/>
            <p:cNvPicPr>
              <a:picLocks noChangeAspect="1" noChangeArrowheads="1"/>
            </p:cNvPicPr>
            <p:nvPr userDrawn="1"/>
          </p:nvPicPr>
          <p:blipFill>
            <a:blip r:embed="rId3" cstate="print"/>
            <a:srcRect/>
            <a:stretch>
              <a:fillRect/>
            </a:stretch>
          </p:blipFill>
          <p:spPr bwMode="auto">
            <a:xfrm>
              <a:off x="2064" y="4200"/>
              <a:ext cx="60" cy="120"/>
            </a:xfrm>
            <a:prstGeom prst="rect">
              <a:avLst/>
            </a:prstGeom>
            <a:noFill/>
            <a:ln w="9525">
              <a:noFill/>
              <a:miter lim="800000"/>
              <a:headEnd/>
              <a:tailEnd/>
            </a:ln>
          </p:spPr>
        </p:pic>
        <p:pic>
          <p:nvPicPr>
            <p:cNvPr id="33" name="Picture 396" descr="cati2.gif - 6.6 K"/>
            <p:cNvPicPr>
              <a:picLocks noChangeAspect="1" noChangeArrowheads="1"/>
            </p:cNvPicPr>
            <p:nvPr userDrawn="1"/>
          </p:nvPicPr>
          <p:blipFill>
            <a:blip r:embed="rId3" cstate="print"/>
            <a:srcRect/>
            <a:stretch>
              <a:fillRect/>
            </a:stretch>
          </p:blipFill>
          <p:spPr bwMode="auto">
            <a:xfrm>
              <a:off x="1920" y="4080"/>
              <a:ext cx="60" cy="120"/>
            </a:xfrm>
            <a:prstGeom prst="rect">
              <a:avLst/>
            </a:prstGeom>
            <a:noFill/>
            <a:ln w="9525">
              <a:noFill/>
              <a:miter lim="800000"/>
              <a:headEnd/>
              <a:tailEnd/>
            </a:ln>
          </p:spPr>
        </p:pic>
        <p:pic>
          <p:nvPicPr>
            <p:cNvPr id="34" name="Picture 397" descr="cati2.gif - 6.6 K"/>
            <p:cNvPicPr>
              <a:picLocks noChangeAspect="1" noChangeArrowheads="1"/>
            </p:cNvPicPr>
            <p:nvPr userDrawn="1"/>
          </p:nvPicPr>
          <p:blipFill>
            <a:blip r:embed="rId3" cstate="print"/>
            <a:srcRect/>
            <a:stretch>
              <a:fillRect/>
            </a:stretch>
          </p:blipFill>
          <p:spPr bwMode="auto">
            <a:xfrm>
              <a:off x="1824" y="3984"/>
              <a:ext cx="60" cy="120"/>
            </a:xfrm>
            <a:prstGeom prst="rect">
              <a:avLst/>
            </a:prstGeom>
            <a:noFill/>
            <a:ln w="9525">
              <a:noFill/>
              <a:miter lim="800000"/>
              <a:headEnd/>
              <a:tailEnd/>
            </a:ln>
          </p:spPr>
        </p:pic>
        <p:pic>
          <p:nvPicPr>
            <p:cNvPr id="35" name="Picture 398" descr="cati2.gif - 6.6 K"/>
            <p:cNvPicPr>
              <a:picLocks noChangeAspect="1" noChangeArrowheads="1"/>
            </p:cNvPicPr>
            <p:nvPr userDrawn="1"/>
          </p:nvPicPr>
          <p:blipFill>
            <a:blip r:embed="rId3" cstate="print"/>
            <a:srcRect/>
            <a:stretch>
              <a:fillRect/>
            </a:stretch>
          </p:blipFill>
          <p:spPr bwMode="auto">
            <a:xfrm>
              <a:off x="1728" y="4176"/>
              <a:ext cx="60" cy="120"/>
            </a:xfrm>
            <a:prstGeom prst="rect">
              <a:avLst/>
            </a:prstGeom>
            <a:noFill/>
            <a:ln w="9525">
              <a:noFill/>
              <a:miter lim="800000"/>
              <a:headEnd/>
              <a:tailEnd/>
            </a:ln>
          </p:spPr>
        </p:pic>
        <p:pic>
          <p:nvPicPr>
            <p:cNvPr id="36" name="Picture 399" descr="cati2.gif - 6.6 K"/>
            <p:cNvPicPr>
              <a:picLocks noChangeAspect="1" noChangeArrowheads="1"/>
            </p:cNvPicPr>
            <p:nvPr userDrawn="1"/>
          </p:nvPicPr>
          <p:blipFill>
            <a:blip r:embed="rId4" cstate="print"/>
            <a:srcRect/>
            <a:stretch>
              <a:fillRect/>
            </a:stretch>
          </p:blipFill>
          <p:spPr bwMode="auto">
            <a:xfrm>
              <a:off x="1488" y="4032"/>
              <a:ext cx="84" cy="168"/>
            </a:xfrm>
            <a:prstGeom prst="rect">
              <a:avLst/>
            </a:prstGeom>
            <a:noFill/>
            <a:ln w="9525">
              <a:noFill/>
              <a:miter lim="800000"/>
              <a:headEnd/>
              <a:tailEnd/>
            </a:ln>
          </p:spPr>
        </p:pic>
        <p:pic>
          <p:nvPicPr>
            <p:cNvPr id="37" name="Picture 400" descr="cati2.gif - 6.6 K"/>
            <p:cNvPicPr>
              <a:picLocks noChangeAspect="1" noChangeArrowheads="1"/>
            </p:cNvPicPr>
            <p:nvPr userDrawn="1"/>
          </p:nvPicPr>
          <p:blipFill>
            <a:blip r:embed="rId4" cstate="print"/>
            <a:srcRect/>
            <a:stretch>
              <a:fillRect/>
            </a:stretch>
          </p:blipFill>
          <p:spPr bwMode="auto">
            <a:xfrm>
              <a:off x="1152" y="4032"/>
              <a:ext cx="84" cy="168"/>
            </a:xfrm>
            <a:prstGeom prst="rect">
              <a:avLst/>
            </a:prstGeom>
            <a:noFill/>
            <a:ln w="9525">
              <a:noFill/>
              <a:miter lim="800000"/>
              <a:headEnd/>
              <a:tailEnd/>
            </a:ln>
          </p:spPr>
        </p:pic>
        <p:pic>
          <p:nvPicPr>
            <p:cNvPr id="38" name="Picture 401" descr="cati2.gif - 6.6 K"/>
            <p:cNvPicPr>
              <a:picLocks noChangeAspect="1" noChangeArrowheads="1"/>
            </p:cNvPicPr>
            <p:nvPr userDrawn="1"/>
          </p:nvPicPr>
          <p:blipFill>
            <a:blip r:embed="rId4" cstate="print"/>
            <a:srcRect/>
            <a:stretch>
              <a:fillRect/>
            </a:stretch>
          </p:blipFill>
          <p:spPr bwMode="auto">
            <a:xfrm>
              <a:off x="960" y="4152"/>
              <a:ext cx="84" cy="168"/>
            </a:xfrm>
            <a:prstGeom prst="rect">
              <a:avLst/>
            </a:prstGeom>
            <a:noFill/>
            <a:ln w="9525">
              <a:noFill/>
              <a:miter lim="800000"/>
              <a:headEnd/>
              <a:tailEnd/>
            </a:ln>
          </p:spPr>
        </p:pic>
        <p:pic>
          <p:nvPicPr>
            <p:cNvPr id="39" name="Picture 402" descr="cati2.gif - 6.6 K"/>
            <p:cNvPicPr>
              <a:picLocks noChangeAspect="1" noChangeArrowheads="1"/>
            </p:cNvPicPr>
            <p:nvPr userDrawn="1"/>
          </p:nvPicPr>
          <p:blipFill>
            <a:blip r:embed="rId4" cstate="print"/>
            <a:srcRect/>
            <a:stretch>
              <a:fillRect/>
            </a:stretch>
          </p:blipFill>
          <p:spPr bwMode="auto">
            <a:xfrm>
              <a:off x="768" y="3984"/>
              <a:ext cx="84" cy="168"/>
            </a:xfrm>
            <a:prstGeom prst="rect">
              <a:avLst/>
            </a:prstGeom>
            <a:noFill/>
            <a:ln w="9525">
              <a:noFill/>
              <a:miter lim="800000"/>
              <a:headEnd/>
              <a:tailEnd/>
            </a:ln>
          </p:spPr>
        </p:pic>
        <p:pic>
          <p:nvPicPr>
            <p:cNvPr id="40" name="Picture 403" descr="cati2.gif - 6.6 K"/>
            <p:cNvPicPr>
              <a:picLocks noChangeAspect="1" noChangeArrowheads="1"/>
            </p:cNvPicPr>
            <p:nvPr userDrawn="1"/>
          </p:nvPicPr>
          <p:blipFill>
            <a:blip r:embed="rId3" cstate="print"/>
            <a:srcRect/>
            <a:stretch>
              <a:fillRect/>
            </a:stretch>
          </p:blipFill>
          <p:spPr bwMode="auto">
            <a:xfrm>
              <a:off x="624" y="3888"/>
              <a:ext cx="60" cy="120"/>
            </a:xfrm>
            <a:prstGeom prst="rect">
              <a:avLst/>
            </a:prstGeom>
            <a:noFill/>
            <a:ln w="9525">
              <a:noFill/>
              <a:miter lim="800000"/>
              <a:headEnd/>
              <a:tailEnd/>
            </a:ln>
          </p:spPr>
        </p:pic>
        <p:pic>
          <p:nvPicPr>
            <p:cNvPr id="41" name="Picture 404" descr="cati2.gif - 6.6 K"/>
            <p:cNvPicPr>
              <a:picLocks noChangeAspect="1" noChangeArrowheads="1"/>
            </p:cNvPicPr>
            <p:nvPr userDrawn="1"/>
          </p:nvPicPr>
          <p:blipFill>
            <a:blip r:embed="rId4" cstate="print"/>
            <a:srcRect/>
            <a:stretch>
              <a:fillRect/>
            </a:stretch>
          </p:blipFill>
          <p:spPr bwMode="auto">
            <a:xfrm>
              <a:off x="384" y="3936"/>
              <a:ext cx="84" cy="168"/>
            </a:xfrm>
            <a:prstGeom prst="rect">
              <a:avLst/>
            </a:prstGeom>
            <a:noFill/>
            <a:ln w="9525">
              <a:noFill/>
              <a:miter lim="800000"/>
              <a:headEnd/>
              <a:tailEnd/>
            </a:ln>
          </p:spPr>
        </p:pic>
        <p:pic>
          <p:nvPicPr>
            <p:cNvPr id="42" name="Picture 405" descr="cati2.gif - 6.6 K"/>
            <p:cNvPicPr>
              <a:picLocks noChangeAspect="1" noChangeArrowheads="1"/>
            </p:cNvPicPr>
            <p:nvPr userDrawn="1"/>
          </p:nvPicPr>
          <p:blipFill>
            <a:blip r:embed="rId4" cstate="print"/>
            <a:srcRect/>
            <a:stretch>
              <a:fillRect/>
            </a:stretch>
          </p:blipFill>
          <p:spPr bwMode="auto">
            <a:xfrm>
              <a:off x="192" y="4032"/>
              <a:ext cx="84" cy="168"/>
            </a:xfrm>
            <a:prstGeom prst="rect">
              <a:avLst/>
            </a:prstGeom>
            <a:noFill/>
            <a:ln w="9525">
              <a:noFill/>
              <a:miter lim="800000"/>
              <a:headEnd/>
              <a:tailEnd/>
            </a:ln>
          </p:spPr>
        </p:pic>
        <p:pic>
          <p:nvPicPr>
            <p:cNvPr id="43" name="Picture 406" descr="cati2.gif - 6.6 K"/>
            <p:cNvPicPr>
              <a:picLocks noChangeAspect="1" noChangeArrowheads="1"/>
            </p:cNvPicPr>
            <p:nvPr userDrawn="1"/>
          </p:nvPicPr>
          <p:blipFill>
            <a:blip r:embed="rId4" cstate="print"/>
            <a:srcRect/>
            <a:stretch>
              <a:fillRect/>
            </a:stretch>
          </p:blipFill>
          <p:spPr bwMode="auto">
            <a:xfrm>
              <a:off x="0" y="3792"/>
              <a:ext cx="84" cy="168"/>
            </a:xfrm>
            <a:prstGeom prst="rect">
              <a:avLst/>
            </a:prstGeom>
            <a:noFill/>
            <a:ln w="9525">
              <a:noFill/>
              <a:miter lim="800000"/>
              <a:headEnd/>
              <a:tailEnd/>
            </a:ln>
          </p:spPr>
        </p:pic>
      </p:grpSp>
    </p:spTree>
    <p:extLst>
      <p:ext uri="{BB962C8B-B14F-4D97-AF65-F5344CB8AC3E}">
        <p14:creationId xmlns:p14="http://schemas.microsoft.com/office/powerpoint/2010/main" val="1690190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1800" y="1943100"/>
            <a:ext cx="6711654" cy="419548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dirty="0"/>
              <a:t>Click to edit Master title style</a:t>
            </a:r>
          </a:p>
        </p:txBody>
      </p:sp>
      <p:sp>
        <p:nvSpPr>
          <p:cNvPr id="7" name="Date Placeholder 3"/>
          <p:cNvSpPr>
            <a:spLocks noGrp="1"/>
          </p:cNvSpPr>
          <p:nvPr>
            <p:ph type="dt" sz="half" idx="10"/>
          </p:nvPr>
        </p:nvSpPr>
        <p:spPr/>
        <p:txBody>
          <a:bodyPr/>
          <a:lstStyle/>
          <a:p>
            <a:fld id="{4509A250-FF31-4206-8172-F9D3106AACB1}" type="datetimeFigureOut">
              <a:rPr lang="en-US" dirty="0"/>
              <a:t>11/2/2026</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40961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766431" y="295736"/>
            <a:ext cx="628813" cy="767687"/>
          </a:xfrm>
          <a:prstGeom prst="rect">
            <a:avLst/>
          </a:prstGeom>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160476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766431" y="295736"/>
            <a:ext cx="628813" cy="767687"/>
          </a:xfrm>
          <a:prstGeom prst="rect">
            <a:avLst/>
          </a:prstGeom>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539405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11/2/2026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766431" y="295736"/>
            <a:ext cx="628813" cy="767687"/>
          </a:xfrm>
          <a:prstGeom prst="rect">
            <a:avLst/>
          </a:prstGeom>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10833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11/2/2026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a:xfrm>
            <a:off x="7766431" y="295736"/>
            <a:ext cx="628813" cy="767687"/>
          </a:xfrm>
          <a:prstGeom prst="rect">
            <a:avLst/>
          </a:prstGeom>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602271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CCFBEB-3B6D-4A10-4716-4F0AC837A5DD}"/>
              </a:ext>
            </a:extLst>
          </p:cNvPr>
          <p:cNvSpPr>
            <a:spLocks noGrp="1"/>
          </p:cNvSpPr>
          <p:nvPr>
            <p:ph type="dt" sz="half" idx="10"/>
          </p:nvPr>
        </p:nvSpPr>
        <p:spPr/>
        <p:txBody>
          <a:bodyPr/>
          <a:lstStyle/>
          <a:p>
            <a:endParaRPr lang="en-US" dirty="0"/>
          </a:p>
        </p:txBody>
      </p:sp>
    </p:spTree>
    <p:extLst>
      <p:ext uri="{BB962C8B-B14F-4D97-AF65-F5344CB8AC3E}">
        <p14:creationId xmlns:p14="http://schemas.microsoft.com/office/powerpoint/2010/main" val="2623206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11/2/2026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a:xfrm>
            <a:off x="7766431" y="295736"/>
            <a:ext cx="628813" cy="767687"/>
          </a:xfrm>
          <a:prstGeom prst="rect">
            <a:avLst/>
          </a:prstGeom>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124021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766431" y="295736"/>
            <a:ext cx="628813" cy="767687"/>
          </a:xfrm>
          <a:prstGeom prst="rect">
            <a:avLst/>
          </a:prstGeom>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019756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766431" y="295736"/>
            <a:ext cx="628813" cy="767687"/>
          </a:xfrm>
          <a:prstGeom prst="rect">
            <a:avLst/>
          </a:prstGeom>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015177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766431" y="295736"/>
            <a:ext cx="628813" cy="767687"/>
          </a:xfrm>
          <a:prstGeom prst="rect">
            <a:avLst/>
          </a:prstGeom>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324498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766431" y="295736"/>
            <a:ext cx="628813" cy="767687"/>
          </a:xfrm>
          <a:prstGeom prst="rect">
            <a:avLst/>
          </a:prstGeom>
        </p:spPr>
        <p:txBody>
          <a:bodyPr/>
          <a:lstStyle/>
          <a:p>
            <a:fld id="{D57F1E4F-1CFF-5643-939E-02111984F565}" type="slidenum">
              <a:rPr lang="en-US" dirty="0"/>
              <a:t>‹#›</a:t>
            </a:fld>
            <a:endParaRPr lang="en-US" dirty="0"/>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9468055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766431" y="295736"/>
            <a:ext cx="628813" cy="767687"/>
          </a:xfrm>
          <a:prstGeom prst="rect">
            <a:avLst/>
          </a:prstGeom>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527880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11/2/2026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766431" y="295736"/>
            <a:ext cx="628813" cy="767687"/>
          </a:xfrm>
          <a:prstGeom prst="rect">
            <a:avLst/>
          </a:prstGeom>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2643964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11/2/2026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766431" y="295736"/>
            <a:ext cx="628813" cy="767687"/>
          </a:xfrm>
          <a:prstGeom prst="rect">
            <a:avLst/>
          </a:prstGeom>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5297178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766431" y="295736"/>
            <a:ext cx="628813" cy="767687"/>
          </a:xfrm>
          <a:prstGeom prst="rect">
            <a:avLst/>
          </a:prstGeom>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068039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766431" y="295736"/>
            <a:ext cx="628813" cy="767687"/>
          </a:xfrm>
          <a:prstGeom prst="rect">
            <a:avLst/>
          </a:prstGeom>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089854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11/2/2026</a:t>
            </a:fld>
            <a:endParaRPr lang="en-US" dirty="0"/>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pic>
        <p:nvPicPr>
          <p:cNvPr id="16" name="Picture 15"/>
          <p:cNvPicPr>
            <a:picLocks noChangeAspect="1"/>
          </p:cNvPicPr>
          <p:nvPr userDrawn="1"/>
        </p:nvPicPr>
        <p:blipFill>
          <a:blip r:embed="rId19" cstate="print">
            <a:extLst>
              <a:ext uri="{28A0092B-C50C-407E-A947-70E740481C1C}">
                <a14:useLocalDpi xmlns:a14="http://schemas.microsoft.com/office/drawing/2010/main" val="0"/>
              </a:ext>
            </a:extLst>
          </a:blip>
          <a:srcRect/>
          <a:stretch/>
        </p:blipFill>
        <p:spPr>
          <a:xfrm>
            <a:off x="7886707" y="45789"/>
            <a:ext cx="1246334" cy="1630611"/>
          </a:xfrm>
          <a:prstGeom prst="rect">
            <a:avLst/>
          </a:prstGeom>
        </p:spPr>
      </p:pic>
    </p:spTree>
    <p:extLst>
      <p:ext uri="{BB962C8B-B14F-4D97-AF65-F5344CB8AC3E}">
        <p14:creationId xmlns:p14="http://schemas.microsoft.com/office/powerpoint/2010/main" val="978552176"/>
      </p:ext>
    </p:extLst>
  </p:cSld>
  <p:clrMap bg1="dk1" tx1="lt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8B9A9E5-7CB5-EAF1-31BD-1B321C8FCF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6264" y="1249675"/>
            <a:ext cx="3331471" cy="4358649"/>
          </a:xfrm>
          <a:prstGeom prst="rect">
            <a:avLst/>
          </a:prstGeom>
        </p:spPr>
      </p:pic>
    </p:spTree>
    <p:extLst>
      <p:ext uri="{BB962C8B-B14F-4D97-AF65-F5344CB8AC3E}">
        <p14:creationId xmlns:p14="http://schemas.microsoft.com/office/powerpoint/2010/main" val="3612960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3490F-2D31-49F5-BA06-23371254097D}"/>
              </a:ext>
            </a:extLst>
          </p:cNvPr>
          <p:cNvSpPr>
            <a:spLocks noGrp="1"/>
          </p:cNvSpPr>
          <p:nvPr>
            <p:ph type="title"/>
          </p:nvPr>
        </p:nvSpPr>
        <p:spPr>
          <a:xfrm>
            <a:off x="1042455" y="457200"/>
            <a:ext cx="7059090" cy="5414682"/>
          </a:xfrm>
        </p:spPr>
        <p:txBody>
          <a:bodyPr/>
          <a:lstStyle/>
          <a:p>
            <a:pPr algn="ctr"/>
            <a:br>
              <a:rPr lang="en-US" sz="4800" dirty="0">
                <a:solidFill>
                  <a:schemeClr val="bg1"/>
                </a:solidFill>
                <a:latin typeface="Arial Black" panose="020B0A04020102020204" pitchFamily="34" charset="0"/>
              </a:rPr>
            </a:br>
            <a:r>
              <a:rPr lang="en-US" sz="4800" dirty="0">
                <a:solidFill>
                  <a:schemeClr val="bg1"/>
                </a:solidFill>
                <a:latin typeface="Arial Black" panose="020B0A04020102020204" pitchFamily="34" charset="0"/>
              </a:rPr>
              <a:t>Fiscal Affairs Committee (FAC) and Staff Recommended</a:t>
            </a:r>
            <a:br>
              <a:rPr lang="en-US" sz="4800" dirty="0">
                <a:solidFill>
                  <a:schemeClr val="bg1"/>
                </a:solidFill>
                <a:latin typeface="Arial Black" panose="020B0A04020102020204" pitchFamily="34" charset="0"/>
              </a:rPr>
            </a:br>
            <a:r>
              <a:rPr lang="en-US" sz="4800" dirty="0">
                <a:solidFill>
                  <a:schemeClr val="bg1"/>
                </a:solidFill>
                <a:latin typeface="Arial Black" panose="020B0A04020102020204" pitchFamily="34" charset="0"/>
              </a:rPr>
              <a:t>2027 Budgets</a:t>
            </a:r>
            <a:br>
              <a:rPr lang="en-US" sz="4800" dirty="0">
                <a:solidFill>
                  <a:schemeClr val="bg1"/>
                </a:solidFill>
                <a:latin typeface="Arial Black" panose="020B0A04020102020204" pitchFamily="34" charset="0"/>
              </a:rPr>
            </a:br>
            <a:br>
              <a:rPr lang="en-US" sz="4800" dirty="0">
                <a:solidFill>
                  <a:schemeClr val="bg1"/>
                </a:solidFill>
                <a:latin typeface="Arial Black" panose="020B0A04020102020204" pitchFamily="34" charset="0"/>
              </a:rPr>
            </a:br>
            <a:endParaRPr lang="en-US" sz="48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547597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0E1186-437C-A1F0-9806-D0424CACC7C7}"/>
              </a:ext>
            </a:extLst>
          </p:cNvPr>
          <p:cNvSpPr>
            <a:spLocks noGrp="1"/>
          </p:cNvSpPr>
          <p:nvPr>
            <p:ph idx="1"/>
          </p:nvPr>
        </p:nvSpPr>
        <p:spPr>
          <a:xfrm>
            <a:off x="1216173" y="1600200"/>
            <a:ext cx="6711654" cy="4195481"/>
          </a:xfrm>
        </p:spPr>
        <p:txBody>
          <a:bodyPr/>
          <a:lstStyle/>
          <a:p>
            <a:r>
              <a:rPr lang="en-US" dirty="0">
                <a:solidFill>
                  <a:schemeClr val="bg1"/>
                </a:solidFill>
                <a:latin typeface="Arial" panose="020B0604020202020204" pitchFamily="34" charset="0"/>
                <a:cs typeface="Arial" panose="020B0604020202020204" pitchFamily="34" charset="0"/>
              </a:rPr>
              <a:t>The Proposed 2027 Budgets </a:t>
            </a:r>
            <a:r>
              <a:rPr lang="en-US" u="sng" dirty="0">
                <a:solidFill>
                  <a:schemeClr val="bg1"/>
                </a:solidFill>
                <a:latin typeface="Arial" panose="020B0604020202020204" pitchFamily="34" charset="0"/>
                <a:cs typeface="Arial" panose="020B0604020202020204" pitchFamily="34" charset="0"/>
              </a:rPr>
              <a:t>meet GVR’s mission</a:t>
            </a:r>
            <a:r>
              <a:rPr lang="en-US" dirty="0">
                <a:solidFill>
                  <a:schemeClr val="bg1"/>
                </a:solidFill>
                <a:latin typeface="Arial" panose="020B0604020202020204" pitchFamily="34" charset="0"/>
                <a:cs typeface="Arial" panose="020B0604020202020204" pitchFamily="34" charset="0"/>
              </a:rPr>
              <a:t> of providing excellent facilities and services that create opportunities for recreation, social activities, and leisure education to enhance the quality of our members’ lives.</a:t>
            </a:r>
          </a:p>
          <a:p>
            <a:r>
              <a:rPr lang="en-US" dirty="0">
                <a:solidFill>
                  <a:schemeClr val="bg1"/>
                </a:solidFill>
                <a:latin typeface="Arial" panose="020B0604020202020204" pitchFamily="34" charset="0"/>
                <a:cs typeface="Arial" panose="020B0604020202020204" pitchFamily="34" charset="0"/>
              </a:rPr>
              <a:t>The Proposed 2027 Budgets meet Goal #4 of the Strategic Plan, to cultivate and maintain a </a:t>
            </a:r>
            <a:r>
              <a:rPr lang="en-US" u="sng" dirty="0">
                <a:solidFill>
                  <a:schemeClr val="bg1"/>
                </a:solidFill>
                <a:latin typeface="Arial" panose="020B0604020202020204" pitchFamily="34" charset="0"/>
                <a:cs typeface="Arial" panose="020B0604020202020204" pitchFamily="34" charset="0"/>
              </a:rPr>
              <a:t>sound financial base</a:t>
            </a:r>
            <a:r>
              <a:rPr lang="en-US" dirty="0">
                <a:solidFill>
                  <a:schemeClr val="bg1"/>
                </a:solidFill>
                <a:latin typeface="Arial" panose="020B0604020202020204" pitchFamily="34" charset="0"/>
                <a:cs typeface="Arial" panose="020B0604020202020204" pitchFamily="34" charset="0"/>
              </a:rPr>
              <a:t> that generates </a:t>
            </a:r>
            <a:r>
              <a:rPr lang="en-US" u="sng" dirty="0">
                <a:solidFill>
                  <a:schemeClr val="bg1"/>
                </a:solidFill>
                <a:latin typeface="Arial" panose="020B0604020202020204" pitchFamily="34" charset="0"/>
                <a:cs typeface="Arial" panose="020B0604020202020204" pitchFamily="34" charset="0"/>
              </a:rPr>
              <a:t>good value</a:t>
            </a:r>
            <a:r>
              <a:rPr lang="en-US" dirty="0">
                <a:solidFill>
                  <a:schemeClr val="bg1"/>
                </a:solidFill>
                <a:latin typeface="Arial" panose="020B0604020202020204" pitchFamily="34" charset="0"/>
                <a:cs typeface="Arial" panose="020B0604020202020204" pitchFamily="34" charset="0"/>
              </a:rPr>
              <a:t> for our members.</a:t>
            </a:r>
          </a:p>
          <a:p>
            <a:r>
              <a:rPr lang="en-US" dirty="0">
                <a:solidFill>
                  <a:schemeClr val="bg1"/>
                </a:solidFill>
                <a:latin typeface="Arial" panose="020B0604020202020204" pitchFamily="34" charset="0"/>
                <a:cs typeface="Arial" panose="020B0604020202020204" pitchFamily="34" charset="0"/>
              </a:rPr>
              <a:t>The 2027 Recommended Operations Budget is based on the actual expenditures that GVR anticipates for 2027, per Bylaws Article 3. Section 2.</a:t>
            </a:r>
          </a:p>
          <a:p>
            <a:endParaRPr lang="en-US" dirty="0">
              <a:solidFill>
                <a:schemeClr val="bg1"/>
              </a:solidFill>
              <a:latin typeface="Arial" panose="020B0604020202020204" pitchFamily="34" charset="0"/>
              <a:cs typeface="Arial" panose="020B0604020202020204" pitchFamily="34" charset="0"/>
            </a:endParaRPr>
          </a:p>
          <a:p>
            <a:endParaRPr lang="en-US" dirty="0"/>
          </a:p>
        </p:txBody>
      </p:sp>
      <p:sp>
        <p:nvSpPr>
          <p:cNvPr id="3" name="Title 2">
            <a:extLst>
              <a:ext uri="{FF2B5EF4-FFF2-40B4-BE49-F238E27FC236}">
                <a16:creationId xmlns:a16="http://schemas.microsoft.com/office/drawing/2014/main" id="{A9E326BA-B210-0D60-2558-983D7809C16D}"/>
              </a:ext>
            </a:extLst>
          </p:cNvPr>
          <p:cNvSpPr>
            <a:spLocks noGrp="1"/>
          </p:cNvSpPr>
          <p:nvPr>
            <p:ph type="title"/>
          </p:nvPr>
        </p:nvSpPr>
        <p:spPr>
          <a:xfrm>
            <a:off x="1044310" y="533400"/>
            <a:ext cx="7055380" cy="1400530"/>
          </a:xfrm>
        </p:spPr>
        <p:txBody>
          <a:bodyPr/>
          <a:lstStyle/>
          <a:p>
            <a:pPr algn="ctr"/>
            <a:r>
              <a:rPr lang="en-US" sz="3200" b="1" dirty="0">
                <a:solidFill>
                  <a:schemeClr val="bg1"/>
                </a:solidFill>
                <a:latin typeface="Arial" panose="020B0604020202020204" pitchFamily="34" charset="0"/>
                <a:cs typeface="Arial" panose="020B0604020202020204" pitchFamily="34" charset="0"/>
              </a:rPr>
              <a:t>2027 Budget Goals</a:t>
            </a:r>
          </a:p>
        </p:txBody>
      </p:sp>
    </p:spTree>
    <p:extLst>
      <p:ext uri="{BB962C8B-B14F-4D97-AF65-F5344CB8AC3E}">
        <p14:creationId xmlns:p14="http://schemas.microsoft.com/office/powerpoint/2010/main" val="2665821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90ACF9-8C5F-7039-D8A3-08B567AC5B62}"/>
              </a:ext>
            </a:extLst>
          </p:cNvPr>
          <p:cNvSpPr>
            <a:spLocks noGrp="1"/>
          </p:cNvSpPr>
          <p:nvPr>
            <p:ph idx="1"/>
          </p:nvPr>
        </p:nvSpPr>
        <p:spPr>
          <a:xfrm>
            <a:off x="1216173" y="1600200"/>
            <a:ext cx="6711654" cy="4195481"/>
          </a:xfrm>
        </p:spPr>
        <p:txBody>
          <a:bodyPr>
            <a:normAutofit fontScale="77500" lnSpcReduction="20000"/>
          </a:bodyPr>
          <a:lstStyle/>
          <a:p>
            <a:pPr marL="0" marR="0" indent="0">
              <a:lnSpc>
                <a:spcPct val="107000"/>
              </a:lnSpc>
              <a:spcBef>
                <a:spcPts val="0"/>
              </a:spcBef>
              <a:spcAft>
                <a:spcPts val="800"/>
              </a:spcAft>
              <a:buNone/>
            </a:pPr>
            <a:r>
              <a:rPr lang="en-US" sz="3200" dirty="0">
                <a:solidFill>
                  <a:schemeClr val="bg1"/>
                </a:solidFill>
                <a:latin typeface="Arial" panose="020B0604020202020204" pitchFamily="34" charset="0"/>
                <a:ea typeface="Calibri" panose="020F0502020204030204" pitchFamily="34" charset="0"/>
                <a:cs typeface="Arial" panose="020B0604020202020204" pitchFamily="34" charset="0"/>
              </a:rPr>
              <a:t>Corporate Policy Manual (CPM) </a:t>
            </a:r>
          </a:p>
          <a:p>
            <a:pPr marL="0" marR="0" indent="0">
              <a:lnSpc>
                <a:spcPct val="107000"/>
              </a:lnSpc>
              <a:spcBef>
                <a:spcPts val="0"/>
              </a:spcBef>
              <a:spcAft>
                <a:spcPts val="800"/>
              </a:spcAft>
              <a:buNone/>
            </a:pPr>
            <a:r>
              <a:rPr lang="en-US" sz="3200" dirty="0">
                <a:solidFill>
                  <a:schemeClr val="bg1"/>
                </a:solidFill>
                <a:latin typeface="Arial" panose="020B0604020202020204" pitchFamily="34" charset="0"/>
                <a:ea typeface="Calibri" panose="020F0502020204030204" pitchFamily="34" charset="0"/>
                <a:cs typeface="Arial" panose="020B0604020202020204" pitchFamily="34" charset="0"/>
              </a:rPr>
              <a:t>Section 5.5.2</a:t>
            </a:r>
          </a:p>
          <a:p>
            <a:pPr marL="0" indent="0">
              <a:lnSpc>
                <a:spcPct val="107000"/>
              </a:lnSpc>
              <a:spcBef>
                <a:spcPts val="0"/>
              </a:spcBef>
              <a:spcAft>
                <a:spcPts val="800"/>
              </a:spcAft>
              <a:buNone/>
            </a:pPr>
            <a:r>
              <a:rPr lang="en-US" sz="3200" dirty="0">
                <a:solidFill>
                  <a:schemeClr val="bg1"/>
                </a:solidFill>
                <a:latin typeface="Arial" panose="020B0604020202020204" pitchFamily="34" charset="0"/>
                <a:ea typeface="Calibri" panose="020F0502020204030204" pitchFamily="34" charset="0"/>
                <a:cs typeface="Arial" panose="020B0604020202020204" pitchFamily="34" charset="0"/>
              </a:rPr>
              <a:t>B. </a:t>
            </a:r>
            <a:r>
              <a:rPr lang="en-US" sz="3200" dirty="0">
                <a:solidFill>
                  <a:schemeClr val="bg1"/>
                </a:solidFill>
                <a:latin typeface="Arial" panose="020B0604020202020204" pitchFamily="34" charset="0"/>
                <a:cs typeface="Arial" panose="020B0604020202020204" pitchFamily="34" charset="0"/>
              </a:rPr>
              <a:t>Annually, staff will prepare a tentative budget calendar based on a required budget approval of no later than November 15</a:t>
            </a:r>
            <a:r>
              <a:rPr lang="en-US" sz="3200" dirty="0">
                <a:solidFill>
                  <a:schemeClr val="bg1"/>
                </a:solidFill>
                <a:latin typeface="Arial" panose="020B0604020202020204" pitchFamily="34" charset="0"/>
                <a:ea typeface="Calibri" panose="020F0502020204030204" pitchFamily="34" charset="0"/>
                <a:cs typeface="Arial" panose="020B0604020202020204" pitchFamily="34" charset="0"/>
              </a:rPr>
              <a:t>. </a:t>
            </a:r>
          </a:p>
          <a:p>
            <a:pPr marL="0" indent="0">
              <a:lnSpc>
                <a:spcPct val="107000"/>
              </a:lnSpc>
              <a:spcBef>
                <a:spcPts val="0"/>
              </a:spcBef>
              <a:spcAft>
                <a:spcPts val="800"/>
              </a:spcAft>
              <a:buNone/>
            </a:pPr>
            <a:r>
              <a:rPr lang="en-US" sz="3200" dirty="0">
                <a:solidFill>
                  <a:schemeClr val="bg1"/>
                </a:solidFill>
                <a:latin typeface="Arial" panose="020B0604020202020204" pitchFamily="34" charset="0"/>
                <a:cs typeface="Arial" panose="020B0604020202020204" pitchFamily="34" charset="0"/>
              </a:rPr>
              <a:t>C. GVR shall annually adopt a balanced budget where operating revenues are equal to, or exceed, operating expenditures.</a:t>
            </a:r>
            <a:endParaRPr lang="en-US" sz="3200" u="sng"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Bef>
                <a:spcPts val="0"/>
              </a:spcBef>
              <a:spcAft>
                <a:spcPts val="800"/>
              </a:spcAft>
              <a:buNone/>
            </a:pPr>
            <a:r>
              <a:rPr lang="en-US" sz="3200" dirty="0">
                <a:solidFill>
                  <a:schemeClr val="bg1"/>
                </a:solidFill>
                <a:latin typeface="Arial" panose="020B0604020202020204" pitchFamily="34" charset="0"/>
                <a:cs typeface="Arial" panose="020B0604020202020204" pitchFamily="34" charset="0"/>
              </a:rPr>
              <a:t> </a:t>
            </a:r>
            <a:endParaRPr lang="en-US" sz="3000" u="sng" dirty="0">
              <a:solidFill>
                <a:schemeClr val="bg1"/>
              </a:solidFill>
              <a:latin typeface="Arial" panose="020B0604020202020204" pitchFamily="34" charset="0"/>
              <a:ea typeface="Calibri" panose="020F0502020204030204" pitchFamily="34" charset="0"/>
              <a:cs typeface="Arial" panose="020B0604020202020204" pitchFamily="34" charset="0"/>
            </a:endParaRPr>
          </a:p>
          <a:p>
            <a:endParaRPr lang="en-US" dirty="0"/>
          </a:p>
        </p:txBody>
      </p:sp>
      <p:sp>
        <p:nvSpPr>
          <p:cNvPr id="3" name="Title 2">
            <a:extLst>
              <a:ext uri="{FF2B5EF4-FFF2-40B4-BE49-F238E27FC236}">
                <a16:creationId xmlns:a16="http://schemas.microsoft.com/office/drawing/2014/main" id="{D79180E6-C534-8806-B55C-8561ECDCEE3F}"/>
              </a:ext>
            </a:extLst>
          </p:cNvPr>
          <p:cNvSpPr>
            <a:spLocks noGrp="1"/>
          </p:cNvSpPr>
          <p:nvPr>
            <p:ph type="title"/>
          </p:nvPr>
        </p:nvSpPr>
        <p:spPr>
          <a:xfrm>
            <a:off x="813855" y="457200"/>
            <a:ext cx="7516290" cy="690282"/>
          </a:xfrm>
        </p:spPr>
        <p:txBody>
          <a:bodyPr/>
          <a:lstStyle/>
          <a:p>
            <a:pPr algn="ctr"/>
            <a:r>
              <a:rPr lang="en-US" sz="3200" b="1" dirty="0">
                <a:solidFill>
                  <a:schemeClr val="bg1"/>
                </a:solidFill>
                <a:latin typeface="Arial" panose="020B0604020202020204" pitchFamily="34" charset="0"/>
                <a:cs typeface="Arial" panose="020B0604020202020204" pitchFamily="34" charset="0"/>
              </a:rPr>
              <a:t>2027 Budget Goals continued</a:t>
            </a:r>
            <a:endParaRPr 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19020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D20D1BA-B527-1DFA-6E9E-156FF25546E3}"/>
              </a:ext>
            </a:extLst>
          </p:cNvPr>
          <p:cNvSpPr>
            <a:spLocks noGrp="1"/>
          </p:cNvSpPr>
          <p:nvPr>
            <p:ph idx="1"/>
          </p:nvPr>
        </p:nvSpPr>
        <p:spPr>
          <a:xfrm>
            <a:off x="1143000" y="1524000"/>
            <a:ext cx="6858000" cy="4648200"/>
          </a:xfrm>
        </p:spPr>
        <p:txBody>
          <a:bodyPr>
            <a:normAutofit/>
          </a:bodyPr>
          <a:lstStyle/>
          <a:p>
            <a:r>
              <a:rPr lang="en-US" dirty="0">
                <a:solidFill>
                  <a:schemeClr val="bg1"/>
                </a:solidFill>
                <a:latin typeface="Arial" panose="020B0604020202020204" pitchFamily="34" charset="0"/>
                <a:cs typeface="Arial" panose="020B0604020202020204" pitchFamily="34" charset="0"/>
              </a:rPr>
              <a:t>The Budget process began in August 2026 when the CEO and CFO met with each department director to review and discuss their budget needs and requests.</a:t>
            </a:r>
          </a:p>
          <a:p>
            <a:r>
              <a:rPr lang="en-US" dirty="0">
                <a:solidFill>
                  <a:schemeClr val="bg1"/>
                </a:solidFill>
                <a:latin typeface="Arial" panose="020B0604020202020204" pitchFamily="34" charset="0"/>
                <a:cs typeface="Arial" panose="020B0604020202020204" pitchFamily="34" charset="0"/>
              </a:rPr>
              <a:t>The Fiscal Affairs Committee (FAC) met with Clubs on August 18 to hear their capital requests. </a:t>
            </a:r>
          </a:p>
          <a:p>
            <a:r>
              <a:rPr lang="en-US" dirty="0">
                <a:solidFill>
                  <a:schemeClr val="bg1"/>
                </a:solidFill>
                <a:latin typeface="Arial" panose="020B0604020202020204" pitchFamily="34" charset="0"/>
                <a:cs typeface="Arial" panose="020B0604020202020204" pitchFamily="34" charset="0"/>
              </a:rPr>
              <a:t>The FAC reviewed the staff recommended Operating Budget and Fee Schedule on September 22.</a:t>
            </a:r>
          </a:p>
          <a:p>
            <a:r>
              <a:rPr lang="en-US" dirty="0">
                <a:solidFill>
                  <a:schemeClr val="bg1"/>
                </a:solidFill>
                <a:latin typeface="Arial" panose="020B0604020202020204" pitchFamily="34" charset="0"/>
                <a:cs typeface="Arial" panose="020B0604020202020204" pitchFamily="34" charset="0"/>
              </a:rPr>
              <a:t>The FAC reviewed the staff recommended Capital Improvement Plan and Capital Budget on September 29.</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CF1A49C9-EB5D-969B-6F3C-4144A042CEDE}"/>
              </a:ext>
            </a:extLst>
          </p:cNvPr>
          <p:cNvSpPr>
            <a:spLocks noGrp="1"/>
          </p:cNvSpPr>
          <p:nvPr>
            <p:ph type="title"/>
          </p:nvPr>
        </p:nvSpPr>
        <p:spPr>
          <a:xfrm>
            <a:off x="1044310" y="381000"/>
            <a:ext cx="7055380" cy="609600"/>
          </a:xfrm>
        </p:spPr>
        <p:txBody>
          <a:bodyPr/>
          <a:lstStyle/>
          <a:p>
            <a:pPr algn="ctr"/>
            <a:r>
              <a:rPr lang="en-US" sz="3200" b="1" dirty="0">
                <a:solidFill>
                  <a:schemeClr val="bg1"/>
                </a:solidFill>
                <a:latin typeface="Arial" panose="020B0604020202020204" pitchFamily="34" charset="0"/>
                <a:cs typeface="Arial" panose="020B0604020202020204" pitchFamily="34" charset="0"/>
              </a:rPr>
              <a:t>Budget Development</a:t>
            </a:r>
          </a:p>
        </p:txBody>
      </p:sp>
    </p:spTree>
    <p:extLst>
      <p:ext uri="{BB962C8B-B14F-4D97-AF65-F5344CB8AC3E}">
        <p14:creationId xmlns:p14="http://schemas.microsoft.com/office/powerpoint/2010/main" val="3693763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DF191-328B-DBAA-F7EC-6240C8D4A8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6172E7-8EF2-83B3-0A94-390094CC3928}"/>
              </a:ext>
            </a:extLst>
          </p:cNvPr>
          <p:cNvSpPr>
            <a:spLocks noGrp="1"/>
          </p:cNvSpPr>
          <p:nvPr>
            <p:ph type="title"/>
          </p:nvPr>
        </p:nvSpPr>
        <p:spPr>
          <a:xfrm>
            <a:off x="1042455" y="457200"/>
            <a:ext cx="7059090" cy="5414682"/>
          </a:xfrm>
        </p:spPr>
        <p:txBody>
          <a:bodyPr/>
          <a:lstStyle/>
          <a:p>
            <a:pPr algn="ctr"/>
            <a:r>
              <a:rPr lang="en-US" sz="4800" dirty="0">
                <a:solidFill>
                  <a:schemeClr val="bg1"/>
                </a:solidFill>
                <a:latin typeface="Arial Black" panose="020B0A04020102020204" pitchFamily="34" charset="0"/>
              </a:rPr>
              <a:t>Fiscal Affairs Committee (FAC) and Staff Recommended</a:t>
            </a:r>
            <a:br>
              <a:rPr lang="en-US" sz="4800" dirty="0">
                <a:solidFill>
                  <a:schemeClr val="bg1"/>
                </a:solidFill>
                <a:latin typeface="Arial Black" panose="020B0A04020102020204" pitchFamily="34" charset="0"/>
              </a:rPr>
            </a:br>
            <a:r>
              <a:rPr lang="en-US" sz="4800" dirty="0">
                <a:solidFill>
                  <a:schemeClr val="bg1"/>
                </a:solidFill>
                <a:latin typeface="Arial Black" panose="020B0A04020102020204" pitchFamily="34" charset="0"/>
              </a:rPr>
              <a:t>2027 Operations Budget and Fee Schedule</a:t>
            </a:r>
            <a:br>
              <a:rPr lang="en-US" sz="4800" dirty="0">
                <a:solidFill>
                  <a:schemeClr val="bg1"/>
                </a:solidFill>
                <a:latin typeface="Arial Black" panose="020B0A04020102020204" pitchFamily="34" charset="0"/>
              </a:rPr>
            </a:br>
            <a:br>
              <a:rPr lang="en-US" sz="4800" dirty="0">
                <a:solidFill>
                  <a:schemeClr val="bg1"/>
                </a:solidFill>
                <a:latin typeface="Arial Black" panose="020B0A04020102020204" pitchFamily="34" charset="0"/>
              </a:rPr>
            </a:br>
            <a:endParaRPr lang="en-US" sz="48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921653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78551B4-D908-76E1-8F16-E05DE73A5D64}"/>
              </a:ext>
            </a:extLst>
          </p:cNvPr>
          <p:cNvSpPr>
            <a:spLocks noGrp="1"/>
          </p:cNvSpPr>
          <p:nvPr>
            <p:ph idx="1"/>
          </p:nvPr>
        </p:nvSpPr>
        <p:spPr>
          <a:xfrm>
            <a:off x="1216173" y="1223817"/>
            <a:ext cx="6711654" cy="4576481"/>
          </a:xfrm>
        </p:spPr>
        <p:txBody>
          <a:bodyPr>
            <a:normAutofit fontScale="92500"/>
          </a:bodyPr>
          <a:lstStyle/>
          <a:p>
            <a:pPr lvl="0"/>
            <a:endParaRPr lang="en-US" dirty="0">
              <a:solidFill>
                <a:schemeClr val="bg1"/>
              </a:solidFill>
            </a:endParaRPr>
          </a:p>
          <a:p>
            <a:pPr lvl="0"/>
            <a:r>
              <a:rPr lang="en-US" sz="2400" dirty="0">
                <a:solidFill>
                  <a:schemeClr val="bg1"/>
                </a:solidFill>
                <a:latin typeface="Arial" panose="020B0604020202020204" pitchFamily="34" charset="0"/>
                <a:cs typeface="Arial" panose="020B0604020202020204" pitchFamily="34" charset="0"/>
              </a:rPr>
              <a:t>Members’ 2027 dues rate increase $30 from current $545 to $575 (5.5%). This is an additional $2.50 per month, per household and was forecasted when developing the 2026 Budget.</a:t>
            </a:r>
          </a:p>
          <a:p>
            <a:pPr lvl="0"/>
            <a:r>
              <a:rPr lang="en-US" sz="2400" dirty="0">
                <a:solidFill>
                  <a:schemeClr val="bg1"/>
                </a:solidFill>
                <a:latin typeface="Arial" panose="020B0604020202020204" pitchFamily="34" charset="0"/>
                <a:cs typeface="Arial" panose="020B0604020202020204" pitchFamily="34" charset="0"/>
              </a:rPr>
              <a:t>Membership Change Fee and Initial Fee for 2027 increase from $3,200 to $3,300 (3.1%). </a:t>
            </a:r>
          </a:p>
          <a:p>
            <a:pPr lvl="0"/>
            <a:r>
              <a:rPr lang="en-US" sz="2400" dirty="0">
                <a:solidFill>
                  <a:schemeClr val="bg1"/>
                </a:solidFill>
                <a:latin typeface="Arial" panose="020B0604020202020204" pitchFamily="34" charset="0"/>
                <a:cs typeface="Arial" panose="020B0604020202020204" pitchFamily="34" charset="0"/>
              </a:rPr>
              <a:t>Personnel costs include a recommended $129,335 or 2.5% aggregate increase in wages and an increase of 4.0 full-time equivalents (FTE) for café and aquatics for a total of 92.45 FTE.</a:t>
            </a:r>
          </a:p>
        </p:txBody>
      </p:sp>
      <p:sp>
        <p:nvSpPr>
          <p:cNvPr id="3" name="Title 2">
            <a:extLst>
              <a:ext uri="{FF2B5EF4-FFF2-40B4-BE49-F238E27FC236}">
                <a16:creationId xmlns:a16="http://schemas.microsoft.com/office/drawing/2014/main" id="{F7DCEF6B-FB7A-8928-1AD5-15C3F36CA123}"/>
              </a:ext>
            </a:extLst>
          </p:cNvPr>
          <p:cNvSpPr>
            <a:spLocks noGrp="1"/>
          </p:cNvSpPr>
          <p:nvPr>
            <p:ph type="title"/>
          </p:nvPr>
        </p:nvSpPr>
        <p:spPr>
          <a:xfrm>
            <a:off x="685800" y="521990"/>
            <a:ext cx="7772400" cy="690282"/>
          </a:xfrm>
        </p:spPr>
        <p:txBody>
          <a:bodyPr/>
          <a:lstStyle/>
          <a:p>
            <a:pPr algn="ctr"/>
            <a:r>
              <a:rPr lang="en-US" sz="3200" b="1" dirty="0">
                <a:solidFill>
                  <a:schemeClr val="bg1"/>
                </a:solidFill>
                <a:latin typeface="Arial" panose="020B0604020202020204" pitchFamily="34" charset="0"/>
                <a:cs typeface="Arial" panose="020B0604020202020204" pitchFamily="34" charset="0"/>
              </a:rPr>
              <a:t>Key Components</a:t>
            </a:r>
            <a:br>
              <a:rPr lang="en-US" dirty="0">
                <a:solidFill>
                  <a:schemeClr val="bg1"/>
                </a:solidFill>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12325081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E036C26-2D84-0EDD-4FF5-8ADFE0637A5D}"/>
              </a:ext>
            </a:extLst>
          </p:cNvPr>
          <p:cNvSpPr>
            <a:spLocks noGrp="1"/>
          </p:cNvSpPr>
          <p:nvPr>
            <p:ph type="title"/>
          </p:nvPr>
        </p:nvSpPr>
        <p:spPr>
          <a:xfrm>
            <a:off x="990600" y="152400"/>
            <a:ext cx="7055380" cy="762000"/>
          </a:xfrm>
        </p:spPr>
        <p:txBody>
          <a:bodyPr/>
          <a:lstStyle/>
          <a:p>
            <a:pPr algn="ctr"/>
            <a:r>
              <a:rPr lang="en-US" sz="3200" b="1" dirty="0">
                <a:solidFill>
                  <a:schemeClr val="bg1"/>
                </a:solidFill>
                <a:latin typeface="Arial" panose="020B0604020202020204" pitchFamily="34" charset="0"/>
                <a:cs typeface="Arial" panose="020B0604020202020204" pitchFamily="34" charset="0"/>
              </a:rPr>
              <a:t>2027 Revenue Summary</a:t>
            </a:r>
          </a:p>
        </p:txBody>
      </p:sp>
      <p:pic>
        <p:nvPicPr>
          <p:cNvPr id="7" name="Content Placeholder 6">
            <a:extLst>
              <a:ext uri="{FF2B5EF4-FFF2-40B4-BE49-F238E27FC236}">
                <a16:creationId xmlns:a16="http://schemas.microsoft.com/office/drawing/2014/main" id="{22B408EA-7226-6100-F7A9-93AB0C642D17}"/>
              </a:ext>
            </a:extLst>
          </p:cNvPr>
          <p:cNvPicPr>
            <a:picLocks noGrp="1" noChangeAspect="1"/>
          </p:cNvPicPr>
          <p:nvPr>
            <p:ph idx="1"/>
          </p:nvPr>
        </p:nvPicPr>
        <p:blipFill>
          <a:blip r:embed="rId2"/>
          <a:stretch>
            <a:fillRect/>
          </a:stretch>
        </p:blipFill>
        <p:spPr>
          <a:xfrm>
            <a:off x="838200" y="762000"/>
            <a:ext cx="7001670" cy="5709839"/>
          </a:xfrm>
          <a:prstGeom prst="rect">
            <a:avLst/>
          </a:prstGeom>
        </p:spPr>
      </p:pic>
    </p:spTree>
    <p:extLst>
      <p:ext uri="{BB962C8B-B14F-4D97-AF65-F5344CB8AC3E}">
        <p14:creationId xmlns:p14="http://schemas.microsoft.com/office/powerpoint/2010/main" val="3278394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A1BAEB-1ACE-CE98-B6D7-0B9C86B1BFB9}"/>
              </a:ext>
            </a:extLst>
          </p:cNvPr>
          <p:cNvSpPr>
            <a:spLocks noGrp="1"/>
          </p:cNvSpPr>
          <p:nvPr>
            <p:ph idx="1"/>
          </p:nvPr>
        </p:nvSpPr>
        <p:spPr>
          <a:xfrm>
            <a:off x="609600" y="1219200"/>
            <a:ext cx="7924800" cy="4876800"/>
          </a:xfrm>
        </p:spPr>
        <p:txBody>
          <a:bodyPr>
            <a:normAutofit/>
          </a:bodyPr>
          <a:lstStyle/>
          <a:p>
            <a:pPr marL="457207" lvl="1" indent="0">
              <a:buNone/>
            </a:pPr>
            <a:r>
              <a:rPr lang="en-US" sz="2400" dirty="0">
                <a:solidFill>
                  <a:schemeClr val="bg1"/>
                </a:solidFill>
                <a:latin typeface="Arial" panose="020B0604020202020204" pitchFamily="34" charset="0"/>
                <a:cs typeface="Arial" panose="020B0604020202020204" pitchFamily="34" charset="0"/>
              </a:rPr>
              <a:t>2026 Capital Revenue budgeted at $2,860,800</a:t>
            </a:r>
          </a:p>
          <a:p>
            <a:pPr marL="457207" lvl="1" indent="0">
              <a:buNone/>
            </a:pPr>
            <a:r>
              <a:rPr lang="en-US" sz="2400" dirty="0">
                <a:solidFill>
                  <a:schemeClr val="bg1"/>
                </a:solidFill>
                <a:latin typeface="Arial" panose="020B0604020202020204" pitchFamily="34" charset="0"/>
                <a:cs typeface="Arial" panose="020B0604020202020204" pitchFamily="34" charset="0"/>
              </a:rPr>
              <a:t>2026 projected Capital Revenue of $2,524,416</a:t>
            </a:r>
          </a:p>
          <a:p>
            <a:pPr marL="457207" lvl="1" indent="0">
              <a:buNone/>
            </a:pPr>
            <a:r>
              <a:rPr lang="en-US" sz="2400" dirty="0">
                <a:solidFill>
                  <a:schemeClr val="bg1"/>
                </a:solidFill>
                <a:latin typeface="Arial" panose="020B0604020202020204" pitchFamily="34" charset="0"/>
                <a:cs typeface="Arial" panose="020B0604020202020204" pitchFamily="34" charset="0"/>
              </a:rPr>
              <a:t>A 2026 shortfall of $336,384</a:t>
            </a:r>
          </a:p>
          <a:p>
            <a:pPr marL="457207" lvl="1" indent="0">
              <a:buNone/>
            </a:pPr>
            <a:r>
              <a:rPr lang="en-US" sz="2400" dirty="0">
                <a:solidFill>
                  <a:schemeClr val="bg1"/>
                </a:solidFill>
                <a:latin typeface="Arial" panose="020B0604020202020204" pitchFamily="34" charset="0"/>
                <a:cs typeface="Arial" panose="020B0604020202020204" pitchFamily="34" charset="0"/>
              </a:rPr>
              <a:t>2027 Capital Revenue budgeted at $2,752,200</a:t>
            </a:r>
          </a:p>
          <a:p>
            <a:pPr marL="457207" lvl="1" indent="0">
              <a:buNone/>
            </a:pPr>
            <a:r>
              <a:rPr lang="en-US" sz="2400" dirty="0">
                <a:solidFill>
                  <a:schemeClr val="bg1"/>
                </a:solidFill>
                <a:latin typeface="Arial" panose="020B0604020202020204" pitchFamily="34" charset="0"/>
                <a:cs typeface="Arial" panose="020B0604020202020204" pitchFamily="34" charset="0"/>
              </a:rPr>
              <a:t>2026 – 2027 Budgeted Capital decrease of $108,600</a:t>
            </a:r>
          </a:p>
          <a:p>
            <a:pPr marL="457207" lvl="1" indent="0">
              <a:buNone/>
            </a:pPr>
            <a:r>
              <a:rPr lang="en-US" sz="2400" b="1" dirty="0">
                <a:solidFill>
                  <a:schemeClr val="bg1"/>
                </a:solidFill>
                <a:latin typeface="Arial" panose="020B0604020202020204" pitchFamily="34" charset="0"/>
                <a:cs typeface="Arial" panose="020B0604020202020204" pitchFamily="34" charset="0"/>
              </a:rPr>
              <a:t>Capital Revenue is no longer a stable revenue source because of a significant decrease in housing sales. Therefore, Dues are increasing</a:t>
            </a:r>
          </a:p>
          <a:p>
            <a:pPr marL="457207" lvl="1" indent="0">
              <a:buNone/>
            </a:pPr>
            <a:r>
              <a:rPr lang="en-US" sz="2400" dirty="0">
                <a:solidFill>
                  <a:schemeClr val="bg1"/>
                </a:solidFill>
                <a:latin typeface="Arial" panose="020B0604020202020204" pitchFamily="34" charset="0"/>
                <a:cs typeface="Arial" panose="020B0604020202020204" pitchFamily="34" charset="0"/>
              </a:rPr>
              <a:t>2026 – 2027 Budgeted Dues revenue increase of $433,136</a:t>
            </a:r>
          </a:p>
          <a:p>
            <a:pPr marL="457207" lvl="1" indent="0">
              <a:buNone/>
            </a:pPr>
            <a:endParaRPr lang="en-US" sz="2400" dirty="0">
              <a:solidFill>
                <a:schemeClr val="bg1"/>
              </a:solidFill>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74B0C499-1538-A673-6D9C-B2394D33B13E}"/>
              </a:ext>
            </a:extLst>
          </p:cNvPr>
          <p:cNvSpPr>
            <a:spLocks noGrp="1"/>
          </p:cNvSpPr>
          <p:nvPr>
            <p:ph type="title"/>
          </p:nvPr>
        </p:nvSpPr>
        <p:spPr>
          <a:xfrm>
            <a:off x="699555" y="228600"/>
            <a:ext cx="7744890" cy="990600"/>
          </a:xfrm>
        </p:spPr>
        <p:txBody>
          <a:bodyPr/>
          <a:lstStyle/>
          <a:p>
            <a:pPr algn="ctr"/>
            <a:r>
              <a:rPr lang="en-US" sz="3200" b="1" dirty="0">
                <a:solidFill>
                  <a:schemeClr val="bg1"/>
                </a:solidFill>
                <a:latin typeface="Arial" panose="020B0604020202020204" pitchFamily="34" charset="0"/>
                <a:cs typeface="Arial" panose="020B0604020202020204" pitchFamily="34" charset="0"/>
              </a:rPr>
              <a:t>Primary Revenue Sources</a:t>
            </a:r>
          </a:p>
        </p:txBody>
      </p:sp>
    </p:spTree>
    <p:extLst>
      <p:ext uri="{BB962C8B-B14F-4D97-AF65-F5344CB8AC3E}">
        <p14:creationId xmlns:p14="http://schemas.microsoft.com/office/powerpoint/2010/main" val="2326021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51FD7-509B-BEA9-4291-47379C1AAACB}"/>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6177FA8-C534-A4D5-2478-1F75CD27C720}"/>
              </a:ext>
            </a:extLst>
          </p:cNvPr>
          <p:cNvGraphicFramePr>
            <a:graphicFrameLocks noGrp="1"/>
          </p:cNvGraphicFramePr>
          <p:nvPr>
            <p:ph idx="1"/>
            <p:extLst>
              <p:ext uri="{D42A27DB-BD31-4B8C-83A1-F6EECF244321}">
                <p14:modId xmlns:p14="http://schemas.microsoft.com/office/powerpoint/2010/main" val="464406381"/>
              </p:ext>
            </p:extLst>
          </p:nvPr>
        </p:nvGraphicFramePr>
        <p:xfrm>
          <a:off x="1104900" y="1981200"/>
          <a:ext cx="6934200" cy="3657600"/>
        </p:xfrm>
        <a:graphic>
          <a:graphicData uri="http://schemas.openxmlformats.org/drawingml/2006/table">
            <a:tbl>
              <a:tblPr firstRow="1" firstCol="1" bandRow="1">
                <a:tableStyleId>{5C22544A-7EE6-4342-B048-85BDC9FD1C3A}</a:tableStyleId>
              </a:tblPr>
              <a:tblGrid>
                <a:gridCol w="2258928">
                  <a:extLst>
                    <a:ext uri="{9D8B030D-6E8A-4147-A177-3AD203B41FA5}">
                      <a16:colId xmlns:a16="http://schemas.microsoft.com/office/drawing/2014/main" val="3947415360"/>
                    </a:ext>
                  </a:extLst>
                </a:gridCol>
                <a:gridCol w="2408472">
                  <a:extLst>
                    <a:ext uri="{9D8B030D-6E8A-4147-A177-3AD203B41FA5}">
                      <a16:colId xmlns:a16="http://schemas.microsoft.com/office/drawing/2014/main" val="3580102145"/>
                    </a:ext>
                  </a:extLst>
                </a:gridCol>
                <a:gridCol w="2266800">
                  <a:extLst>
                    <a:ext uri="{9D8B030D-6E8A-4147-A177-3AD203B41FA5}">
                      <a16:colId xmlns:a16="http://schemas.microsoft.com/office/drawing/2014/main" val="648182470"/>
                    </a:ext>
                  </a:extLst>
                </a:gridCol>
              </a:tblGrid>
              <a:tr h="1401237">
                <a:tc>
                  <a:txBody>
                    <a:bodyPr/>
                    <a:lstStyle/>
                    <a:p>
                      <a:pPr marL="0" marR="0" algn="l">
                        <a:lnSpc>
                          <a:spcPct val="107000"/>
                        </a:lnSpc>
                        <a:spcAft>
                          <a:spcPts val="800"/>
                        </a:spcAft>
                        <a:buNone/>
                        <a:tabLst>
                          <a:tab pos="5943600" algn="r"/>
                        </a:tabLst>
                      </a:pPr>
                      <a:r>
                        <a:rPr lang="en-US" sz="2800" dirty="0">
                          <a:effectLst/>
                        </a:rPr>
                        <a:t>               Year</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Aft>
                          <a:spcPts val="800"/>
                        </a:spcAft>
                        <a:buNone/>
                        <a:tabLst>
                          <a:tab pos="5943600" algn="r"/>
                        </a:tabLst>
                      </a:pPr>
                      <a:r>
                        <a:rPr lang="en-US" sz="2800" dirty="0">
                          <a:effectLst/>
                        </a:rPr>
                        <a:t>Forecasted Dues Rate</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Aft>
                          <a:spcPts val="800"/>
                        </a:spcAft>
                        <a:buNone/>
                        <a:tabLst>
                          <a:tab pos="5943600" algn="r"/>
                        </a:tabLst>
                      </a:pPr>
                      <a:r>
                        <a:rPr lang="en-US" sz="2800">
                          <a:effectLst/>
                        </a:rPr>
                        <a:t>Forecasted Increase</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45221707"/>
                  </a:ext>
                </a:extLst>
              </a:tr>
              <a:tr h="752121">
                <a:tc>
                  <a:txBody>
                    <a:bodyPr/>
                    <a:lstStyle/>
                    <a:p>
                      <a:pPr marL="0" marR="0" algn="l">
                        <a:lnSpc>
                          <a:spcPct val="107000"/>
                        </a:lnSpc>
                        <a:spcAft>
                          <a:spcPts val="800"/>
                        </a:spcAft>
                        <a:buNone/>
                        <a:tabLst>
                          <a:tab pos="5943600" algn="r"/>
                        </a:tabLst>
                      </a:pPr>
                      <a:r>
                        <a:rPr lang="en-US" sz="2800" dirty="0">
                          <a:effectLst/>
                        </a:rPr>
                        <a:t>2028</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Aft>
                          <a:spcPts val="800"/>
                        </a:spcAft>
                        <a:buNone/>
                        <a:tabLst>
                          <a:tab pos="5943600" algn="r"/>
                        </a:tabLst>
                      </a:pPr>
                      <a:r>
                        <a:rPr lang="en-US" sz="2800" dirty="0">
                          <a:effectLst/>
                        </a:rPr>
                        <a:t>$595</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Aft>
                          <a:spcPts val="800"/>
                        </a:spcAft>
                        <a:buNone/>
                        <a:tabLst>
                          <a:tab pos="5943600" algn="r"/>
                        </a:tabLst>
                      </a:pPr>
                      <a:r>
                        <a:rPr lang="en-US" sz="2800" dirty="0">
                          <a:effectLst/>
                        </a:rPr>
                        <a:t>3.6%</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75467159"/>
                  </a:ext>
                </a:extLst>
              </a:tr>
              <a:tr h="752121">
                <a:tc>
                  <a:txBody>
                    <a:bodyPr/>
                    <a:lstStyle/>
                    <a:p>
                      <a:pPr marL="0" marR="0" algn="l">
                        <a:lnSpc>
                          <a:spcPct val="107000"/>
                        </a:lnSpc>
                        <a:spcAft>
                          <a:spcPts val="800"/>
                        </a:spcAft>
                        <a:buNone/>
                        <a:tabLst>
                          <a:tab pos="5943600" algn="r"/>
                        </a:tabLst>
                      </a:pPr>
                      <a:r>
                        <a:rPr lang="en-US" sz="2800" dirty="0">
                          <a:effectLst/>
                        </a:rPr>
                        <a:t>2029</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Aft>
                          <a:spcPts val="800"/>
                        </a:spcAft>
                        <a:buNone/>
                        <a:tabLst>
                          <a:tab pos="5943600" algn="r"/>
                        </a:tabLst>
                      </a:pPr>
                      <a:r>
                        <a:rPr lang="en-US" sz="2800">
                          <a:effectLst/>
                        </a:rPr>
                        <a:t>$620</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Aft>
                          <a:spcPts val="800"/>
                        </a:spcAft>
                        <a:buNone/>
                        <a:tabLst>
                          <a:tab pos="5943600" algn="r"/>
                        </a:tabLst>
                      </a:pPr>
                      <a:r>
                        <a:rPr lang="en-US" sz="2800">
                          <a:effectLst/>
                        </a:rPr>
                        <a:t>4.3%</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4675173"/>
                  </a:ext>
                </a:extLst>
              </a:tr>
              <a:tr h="752121">
                <a:tc>
                  <a:txBody>
                    <a:bodyPr/>
                    <a:lstStyle/>
                    <a:p>
                      <a:pPr marL="0" marR="0" algn="l">
                        <a:lnSpc>
                          <a:spcPct val="107000"/>
                        </a:lnSpc>
                        <a:spcAft>
                          <a:spcPts val="800"/>
                        </a:spcAft>
                        <a:buNone/>
                        <a:tabLst>
                          <a:tab pos="5943600" algn="r"/>
                        </a:tabLst>
                      </a:pPr>
                      <a:r>
                        <a:rPr lang="en-US" sz="2800" dirty="0">
                          <a:effectLst/>
                        </a:rPr>
                        <a:t>2030</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Aft>
                          <a:spcPts val="800"/>
                        </a:spcAft>
                        <a:buNone/>
                        <a:tabLst>
                          <a:tab pos="5943600" algn="r"/>
                        </a:tabLst>
                      </a:pPr>
                      <a:r>
                        <a:rPr lang="en-US" sz="2800" dirty="0">
                          <a:effectLst/>
                        </a:rPr>
                        <a:t>$645</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Aft>
                          <a:spcPts val="800"/>
                        </a:spcAft>
                        <a:buNone/>
                        <a:tabLst>
                          <a:tab pos="5943600" algn="r"/>
                        </a:tabLst>
                      </a:pPr>
                      <a:r>
                        <a:rPr lang="en-US" sz="2800" dirty="0">
                          <a:effectLst/>
                        </a:rPr>
                        <a:t>4.1%</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32103717"/>
                  </a:ext>
                </a:extLst>
              </a:tr>
            </a:tbl>
          </a:graphicData>
        </a:graphic>
      </p:graphicFrame>
      <p:sp>
        <p:nvSpPr>
          <p:cNvPr id="3" name="Title 2">
            <a:extLst>
              <a:ext uri="{FF2B5EF4-FFF2-40B4-BE49-F238E27FC236}">
                <a16:creationId xmlns:a16="http://schemas.microsoft.com/office/drawing/2014/main" id="{C83777B7-E68F-E151-A65F-0A748994DAE7}"/>
              </a:ext>
            </a:extLst>
          </p:cNvPr>
          <p:cNvSpPr>
            <a:spLocks noGrp="1"/>
          </p:cNvSpPr>
          <p:nvPr>
            <p:ph type="title"/>
          </p:nvPr>
        </p:nvSpPr>
        <p:spPr>
          <a:xfrm>
            <a:off x="685800" y="515063"/>
            <a:ext cx="7772400" cy="690282"/>
          </a:xfrm>
        </p:spPr>
        <p:txBody>
          <a:bodyPr/>
          <a:lstStyle/>
          <a:p>
            <a:pPr algn="ctr"/>
            <a:r>
              <a:rPr lang="en-US" dirty="0">
                <a:solidFill>
                  <a:schemeClr val="bg1"/>
                </a:solidFill>
                <a:latin typeface="Arial" panose="020B0604020202020204" pitchFamily="34" charset="0"/>
                <a:cs typeface="Arial" panose="020B0604020202020204" pitchFamily="34" charset="0"/>
              </a:rPr>
              <a:t>Dues Forecast</a:t>
            </a:r>
            <a:br>
              <a:rPr lang="en-US" dirty="0">
                <a:solidFill>
                  <a:schemeClr val="bg1"/>
                </a:solidFill>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3733943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04E46A-5CEA-DFFA-8149-A462BEEEC62B}"/>
              </a:ext>
            </a:extLst>
          </p:cNvPr>
          <p:cNvSpPr>
            <a:spLocks noGrp="1"/>
          </p:cNvSpPr>
          <p:nvPr>
            <p:ph type="title"/>
          </p:nvPr>
        </p:nvSpPr>
        <p:spPr>
          <a:xfrm>
            <a:off x="1029408" y="452718"/>
            <a:ext cx="7055380" cy="1068820"/>
          </a:xfrm>
        </p:spPr>
        <p:txBody>
          <a:bodyPr/>
          <a:lstStyle/>
          <a:p>
            <a:pPr algn="ctr"/>
            <a:r>
              <a:rPr lang="en-US" sz="3200" b="1" dirty="0">
                <a:solidFill>
                  <a:schemeClr val="bg1"/>
                </a:solidFill>
              </a:rPr>
              <a:t>Dues increases have not kept up with cost of living (CPI) since 2004 </a:t>
            </a:r>
            <a:br>
              <a:rPr lang="en-US" sz="3200" b="1" dirty="0">
                <a:solidFill>
                  <a:schemeClr val="bg1"/>
                </a:solidFill>
              </a:rPr>
            </a:br>
            <a:endParaRPr lang="en-US" sz="3200" b="1"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F8E120FB-21AD-132D-3B78-6C7EB6FEE471}"/>
              </a:ext>
            </a:extLst>
          </p:cNvPr>
          <p:cNvSpPr txBox="1"/>
          <p:nvPr/>
        </p:nvSpPr>
        <p:spPr>
          <a:xfrm>
            <a:off x="484710" y="1059873"/>
            <a:ext cx="7211490" cy="461665"/>
          </a:xfrm>
          <a:prstGeom prst="rect">
            <a:avLst/>
          </a:prstGeom>
          <a:noFill/>
        </p:spPr>
        <p:txBody>
          <a:bodyPr wrap="square" rtlCol="0">
            <a:spAutoFit/>
          </a:bodyPr>
          <a:lstStyle/>
          <a:p>
            <a:endParaRPr lang="en-US" sz="2400" dirty="0">
              <a:solidFill>
                <a:schemeClr val="bg1"/>
              </a:solidFill>
            </a:endParaRPr>
          </a:p>
        </p:txBody>
      </p:sp>
      <p:pic>
        <p:nvPicPr>
          <p:cNvPr id="6" name="Content Placeholder 5">
            <a:extLst>
              <a:ext uri="{FF2B5EF4-FFF2-40B4-BE49-F238E27FC236}">
                <a16:creationId xmlns:a16="http://schemas.microsoft.com/office/drawing/2014/main" id="{D7229421-5AF4-6D00-041C-F0B4AF9FC9B4}"/>
              </a:ext>
            </a:extLst>
          </p:cNvPr>
          <p:cNvPicPr>
            <a:picLocks noGrp="1" noChangeAspect="1"/>
          </p:cNvPicPr>
          <p:nvPr>
            <p:ph idx="1"/>
          </p:nvPr>
        </p:nvPicPr>
        <p:blipFill>
          <a:blip r:embed="rId2"/>
          <a:stretch>
            <a:fillRect/>
          </a:stretch>
        </p:blipFill>
        <p:spPr>
          <a:xfrm>
            <a:off x="499611" y="2057400"/>
            <a:ext cx="8144777" cy="4072388"/>
          </a:xfrm>
          <a:prstGeom prst="rect">
            <a:avLst/>
          </a:prstGeom>
        </p:spPr>
      </p:pic>
    </p:spTree>
    <p:extLst>
      <p:ext uri="{BB962C8B-B14F-4D97-AF65-F5344CB8AC3E}">
        <p14:creationId xmlns:p14="http://schemas.microsoft.com/office/powerpoint/2010/main" val="3762017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B8A342-E86F-EB86-2849-FEC9EC712756}"/>
              </a:ext>
            </a:extLst>
          </p:cNvPr>
          <p:cNvSpPr>
            <a:spLocks noGrp="1"/>
          </p:cNvSpPr>
          <p:nvPr>
            <p:ph type="title"/>
          </p:nvPr>
        </p:nvSpPr>
        <p:spPr>
          <a:xfrm>
            <a:off x="623355" y="457200"/>
            <a:ext cx="7897290" cy="1376082"/>
          </a:xfrm>
        </p:spPr>
        <p:txBody>
          <a:bodyPr/>
          <a:lstStyle/>
          <a:p>
            <a:pPr algn="ctr"/>
            <a:r>
              <a:rPr lang="en-US" sz="3200" b="1" dirty="0">
                <a:solidFill>
                  <a:schemeClr val="bg1"/>
                </a:solidFill>
                <a:latin typeface="Arial" panose="020B0604020202020204" pitchFamily="34" charset="0"/>
                <a:cs typeface="Arial" panose="020B0604020202020204" pitchFamily="34" charset="0"/>
              </a:rPr>
              <a:t>Home Sales and Overreliance on Capital Revenue</a:t>
            </a:r>
            <a:br>
              <a:rPr lang="en-US" sz="3200" b="1" dirty="0">
                <a:solidFill>
                  <a:schemeClr val="bg1"/>
                </a:solidFill>
                <a:latin typeface="Arial" panose="020B0604020202020204" pitchFamily="34" charset="0"/>
                <a:cs typeface="Arial" panose="020B0604020202020204" pitchFamily="34" charset="0"/>
              </a:rPr>
            </a:br>
            <a:br>
              <a:rPr lang="en-US" sz="3200" b="1" dirty="0">
                <a:solidFill>
                  <a:schemeClr val="bg1"/>
                </a:solidFill>
                <a:latin typeface="Arial" panose="020B0604020202020204" pitchFamily="34" charset="0"/>
                <a:cs typeface="Arial" panose="020B0604020202020204" pitchFamily="34" charset="0"/>
              </a:rPr>
            </a:br>
            <a:br>
              <a:rPr lang="en-US" sz="3200" b="1" dirty="0">
                <a:solidFill>
                  <a:schemeClr val="bg1"/>
                </a:solidFill>
                <a:latin typeface="Arial" panose="020B0604020202020204" pitchFamily="34" charset="0"/>
                <a:cs typeface="Arial" panose="020B0604020202020204" pitchFamily="34" charset="0"/>
              </a:rPr>
            </a:br>
            <a:endParaRPr lang="en-US" sz="3200" b="1" dirty="0">
              <a:solidFill>
                <a:schemeClr val="bg1"/>
              </a:solidFill>
              <a:latin typeface="Arial" panose="020B0604020202020204" pitchFamily="34" charset="0"/>
              <a:cs typeface="Arial" panose="020B0604020202020204" pitchFamily="34" charset="0"/>
            </a:endParaRPr>
          </a:p>
        </p:txBody>
      </p:sp>
      <p:pic>
        <p:nvPicPr>
          <p:cNvPr id="4" name="Content Placeholder 3">
            <a:extLst>
              <a:ext uri="{FF2B5EF4-FFF2-40B4-BE49-F238E27FC236}">
                <a16:creationId xmlns:a16="http://schemas.microsoft.com/office/drawing/2014/main" id="{B4E0F16B-CD96-CD7F-CDEB-CEF18C1426F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3355" y="2324100"/>
            <a:ext cx="7897290" cy="2209800"/>
          </a:xfrm>
          <a:prstGeom prst="rect">
            <a:avLst/>
          </a:prstGeom>
          <a:noFill/>
          <a:ln>
            <a:noFill/>
          </a:ln>
        </p:spPr>
      </p:pic>
    </p:spTree>
    <p:extLst>
      <p:ext uri="{BB962C8B-B14F-4D97-AF65-F5344CB8AC3E}">
        <p14:creationId xmlns:p14="http://schemas.microsoft.com/office/powerpoint/2010/main" val="1284693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CF9A5-CD44-0BAD-8746-110BA1DF890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465DCF1-D1C8-2E35-C5C3-39E681416375}"/>
              </a:ext>
            </a:extLst>
          </p:cNvPr>
          <p:cNvSpPr>
            <a:spLocks noGrp="1"/>
          </p:cNvSpPr>
          <p:nvPr>
            <p:ph type="title"/>
          </p:nvPr>
        </p:nvSpPr>
        <p:spPr>
          <a:xfrm>
            <a:off x="623355" y="457200"/>
            <a:ext cx="7897290" cy="1376082"/>
          </a:xfrm>
        </p:spPr>
        <p:txBody>
          <a:bodyPr/>
          <a:lstStyle/>
          <a:p>
            <a:pPr algn="ctr"/>
            <a:r>
              <a:rPr lang="en-US" sz="3200" b="1" dirty="0">
                <a:solidFill>
                  <a:schemeClr val="bg1"/>
                </a:solidFill>
                <a:latin typeface="Arial" panose="020B0604020202020204" pitchFamily="34" charset="0"/>
                <a:cs typeface="Arial" panose="020B0604020202020204" pitchFamily="34" charset="0"/>
              </a:rPr>
              <a:t>Home Sales and Overreliance on Capital Revenue</a:t>
            </a:r>
            <a:br>
              <a:rPr lang="en-US" sz="3200" b="1" dirty="0">
                <a:solidFill>
                  <a:schemeClr val="bg1"/>
                </a:solidFill>
                <a:latin typeface="Arial" panose="020B0604020202020204" pitchFamily="34" charset="0"/>
                <a:cs typeface="Arial" panose="020B0604020202020204" pitchFamily="34" charset="0"/>
              </a:rPr>
            </a:br>
            <a:br>
              <a:rPr lang="en-US" sz="3200" b="1" dirty="0">
                <a:solidFill>
                  <a:schemeClr val="bg1"/>
                </a:solidFill>
                <a:latin typeface="Arial" panose="020B0604020202020204" pitchFamily="34" charset="0"/>
                <a:cs typeface="Arial" panose="020B0604020202020204" pitchFamily="34" charset="0"/>
              </a:rPr>
            </a:br>
            <a:br>
              <a:rPr lang="en-US" sz="3200" b="1" dirty="0">
                <a:solidFill>
                  <a:schemeClr val="bg1"/>
                </a:solidFill>
                <a:latin typeface="Arial" panose="020B0604020202020204" pitchFamily="34" charset="0"/>
                <a:cs typeface="Arial" panose="020B0604020202020204" pitchFamily="34" charset="0"/>
              </a:rPr>
            </a:br>
            <a:endParaRPr lang="en-US" sz="3200" b="1" dirty="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349899CB-29A5-9C15-F3E3-52E198503DE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7991" y="2057400"/>
            <a:ext cx="7772400" cy="4101465"/>
          </a:xfrm>
          <a:prstGeom prst="rect">
            <a:avLst/>
          </a:prstGeom>
          <a:noFill/>
          <a:ln>
            <a:noFill/>
          </a:ln>
        </p:spPr>
      </p:pic>
    </p:spTree>
    <p:extLst>
      <p:ext uri="{BB962C8B-B14F-4D97-AF65-F5344CB8AC3E}">
        <p14:creationId xmlns:p14="http://schemas.microsoft.com/office/powerpoint/2010/main" val="4135225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23934-EC61-AA58-5055-5DA44E21AEE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BA1B459-A6CE-0BC3-ACEE-19C6AA6F60A3}"/>
              </a:ext>
            </a:extLst>
          </p:cNvPr>
          <p:cNvSpPr>
            <a:spLocks noGrp="1"/>
          </p:cNvSpPr>
          <p:nvPr>
            <p:ph type="title"/>
          </p:nvPr>
        </p:nvSpPr>
        <p:spPr>
          <a:xfrm>
            <a:off x="484710" y="1135082"/>
            <a:ext cx="7897290" cy="4960918"/>
          </a:xfrm>
        </p:spPr>
        <p:txBody>
          <a:bodyPr/>
          <a:lstStyle/>
          <a:p>
            <a:br>
              <a:rPr lang="en-US" sz="3200" dirty="0">
                <a:solidFill>
                  <a:schemeClr val="bg1"/>
                </a:solidFill>
                <a:latin typeface="Arial" panose="020B0604020202020204" pitchFamily="34" charset="0"/>
                <a:cs typeface="Arial" panose="020B0604020202020204" pitchFamily="34" charset="0"/>
              </a:rPr>
            </a:br>
            <a:br>
              <a:rPr lang="en-US" sz="3200" dirty="0">
                <a:solidFill>
                  <a:schemeClr val="bg1"/>
                </a:solidFill>
                <a:latin typeface="Arial" panose="020B0604020202020204" pitchFamily="34" charset="0"/>
                <a:cs typeface="Arial" panose="020B0604020202020204" pitchFamily="34" charset="0"/>
              </a:rPr>
            </a:br>
            <a:br>
              <a:rPr lang="en-US" sz="3200" dirty="0">
                <a:solidFill>
                  <a:schemeClr val="bg1"/>
                </a:solidFill>
                <a:latin typeface="Arial" panose="020B0604020202020204" pitchFamily="34" charset="0"/>
                <a:cs typeface="Arial" panose="020B0604020202020204" pitchFamily="34" charset="0"/>
              </a:rPr>
            </a:br>
            <a:endParaRPr lang="en-US" sz="3200" dirty="0">
              <a:solidFill>
                <a:schemeClr val="bg1"/>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257BA2B-BE3D-9526-3291-A21101A2A643}"/>
              </a:ext>
            </a:extLst>
          </p:cNvPr>
          <p:cNvSpPr txBox="1"/>
          <p:nvPr/>
        </p:nvSpPr>
        <p:spPr>
          <a:xfrm>
            <a:off x="623355" y="1918977"/>
            <a:ext cx="7897290" cy="3970318"/>
          </a:xfrm>
          <a:prstGeom prst="rect">
            <a:avLst/>
          </a:prstGeom>
          <a:noFill/>
        </p:spPr>
        <p:txBody>
          <a:bodyPr wrap="square" rtlCol="0">
            <a:spAutoFit/>
          </a:bodyPr>
          <a:lstStyle/>
          <a:p>
            <a:r>
              <a:rPr lang="en-US" dirty="0">
                <a:solidFill>
                  <a:schemeClr val="bg1"/>
                </a:solidFill>
              </a:rPr>
              <a:t>How does this translate to real dollars?</a:t>
            </a:r>
          </a:p>
          <a:p>
            <a:endParaRPr lang="en-US" dirty="0">
              <a:solidFill>
                <a:schemeClr val="bg1"/>
              </a:solidFill>
            </a:endParaRPr>
          </a:p>
          <a:p>
            <a:r>
              <a:rPr lang="en-US" dirty="0">
                <a:solidFill>
                  <a:schemeClr val="bg1"/>
                </a:solidFill>
              </a:rPr>
              <a:t>Based on a recommended 2027 fee of $3,300.</a:t>
            </a:r>
          </a:p>
          <a:p>
            <a:endParaRPr lang="en-US" dirty="0">
              <a:solidFill>
                <a:schemeClr val="bg1"/>
              </a:solidFill>
            </a:endParaRPr>
          </a:p>
          <a:p>
            <a:r>
              <a:rPr lang="en-US" dirty="0">
                <a:solidFill>
                  <a:schemeClr val="bg1"/>
                </a:solidFill>
              </a:rPr>
              <a:t>From a high in 2021 of 1,267 to the 2027 Budget of 834, this difference is 433 home sales.</a:t>
            </a:r>
          </a:p>
          <a:p>
            <a:endParaRPr lang="en-US" dirty="0">
              <a:solidFill>
                <a:schemeClr val="bg1"/>
              </a:solidFill>
            </a:endParaRPr>
          </a:p>
          <a:p>
            <a:r>
              <a:rPr lang="en-US" dirty="0">
                <a:solidFill>
                  <a:schemeClr val="bg1"/>
                </a:solidFill>
              </a:rPr>
              <a:t>A reduction in projected revenue of </a:t>
            </a:r>
            <a:r>
              <a:rPr lang="en-US" b="1" dirty="0">
                <a:solidFill>
                  <a:schemeClr val="bg1"/>
                </a:solidFill>
              </a:rPr>
              <a:t>$1,428,900 </a:t>
            </a:r>
            <a:r>
              <a:rPr lang="en-US" dirty="0">
                <a:solidFill>
                  <a:schemeClr val="bg1"/>
                </a:solidFill>
              </a:rPr>
              <a:t>by comparison.</a:t>
            </a:r>
          </a:p>
        </p:txBody>
      </p:sp>
      <p:sp>
        <p:nvSpPr>
          <p:cNvPr id="6" name="TextBox 5">
            <a:extLst>
              <a:ext uri="{FF2B5EF4-FFF2-40B4-BE49-F238E27FC236}">
                <a16:creationId xmlns:a16="http://schemas.microsoft.com/office/drawing/2014/main" id="{6CDA44E7-7D5E-A0BC-EE0A-7AAC20684A4D}"/>
              </a:ext>
            </a:extLst>
          </p:cNvPr>
          <p:cNvSpPr txBox="1"/>
          <p:nvPr/>
        </p:nvSpPr>
        <p:spPr>
          <a:xfrm>
            <a:off x="990600" y="762000"/>
            <a:ext cx="7162800" cy="1077218"/>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Home Sales and Overreliance on</a:t>
            </a:r>
          </a:p>
          <a:p>
            <a:pPr algn="ctr"/>
            <a:r>
              <a:rPr lang="en-US" sz="3200" b="1" dirty="0">
                <a:solidFill>
                  <a:schemeClr val="bg1"/>
                </a:solidFill>
                <a:latin typeface="Arial" panose="020B0604020202020204" pitchFamily="34" charset="0"/>
                <a:cs typeface="Arial" panose="020B0604020202020204" pitchFamily="34" charset="0"/>
              </a:rPr>
              <a:t>Capital Revenue</a:t>
            </a:r>
            <a:endParaRPr lang="en-US" sz="3200" b="1" dirty="0"/>
          </a:p>
        </p:txBody>
      </p:sp>
    </p:spTree>
    <p:extLst>
      <p:ext uri="{BB962C8B-B14F-4D97-AF65-F5344CB8AC3E}">
        <p14:creationId xmlns:p14="http://schemas.microsoft.com/office/powerpoint/2010/main" val="1132425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B205A-7017-4F92-4495-6D56BB83CDFB}"/>
              </a:ext>
            </a:extLst>
          </p:cNvPr>
          <p:cNvSpPr>
            <a:spLocks noGrp="1"/>
          </p:cNvSpPr>
          <p:nvPr>
            <p:ph type="title"/>
          </p:nvPr>
        </p:nvSpPr>
        <p:spPr>
          <a:xfrm>
            <a:off x="632090" y="228599"/>
            <a:ext cx="7620000" cy="1219200"/>
          </a:xfrm>
        </p:spPr>
        <p:txBody>
          <a:bodyPr/>
          <a:lstStyle/>
          <a:p>
            <a:pPr algn="ctr"/>
            <a:r>
              <a:rPr lang="en-US" sz="3200" b="1" dirty="0">
                <a:solidFill>
                  <a:schemeClr val="bg1"/>
                </a:solidFill>
                <a:latin typeface="Arial" panose="020B0604020202020204" pitchFamily="34" charset="0"/>
                <a:cs typeface="Arial" panose="020B0604020202020204" pitchFamily="34" charset="0"/>
              </a:rPr>
              <a:t>Dues increases versus to Capital Revenue increases</a:t>
            </a:r>
            <a:endParaRPr lang="en-US" sz="32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04CD949B-8E17-280B-2E01-03992197B380}"/>
              </a:ext>
            </a:extLst>
          </p:cNvPr>
          <p:cNvSpPr txBox="1"/>
          <p:nvPr/>
        </p:nvSpPr>
        <p:spPr>
          <a:xfrm>
            <a:off x="685800" y="1447799"/>
            <a:ext cx="7512580" cy="646331"/>
          </a:xfrm>
          <a:prstGeom prst="rect">
            <a:avLst/>
          </a:prstGeom>
          <a:noFill/>
        </p:spPr>
        <p:txBody>
          <a:bodyPr wrap="square" rtlCol="0">
            <a:spAutoFit/>
          </a:bodyPr>
          <a:lstStyle/>
          <a:p>
            <a:r>
              <a:rPr lang="en-US" sz="1800" dirty="0">
                <a:solidFill>
                  <a:schemeClr val="bg1"/>
                </a:solidFill>
              </a:rPr>
              <a:t>Starting in 2019, Capital Revenue rate increases have outpaced increases in Member Dues </a:t>
            </a:r>
          </a:p>
        </p:txBody>
      </p:sp>
      <p:pic>
        <p:nvPicPr>
          <p:cNvPr id="12" name="Content Placeholder 11">
            <a:extLst>
              <a:ext uri="{FF2B5EF4-FFF2-40B4-BE49-F238E27FC236}">
                <a16:creationId xmlns:a16="http://schemas.microsoft.com/office/drawing/2014/main" id="{34F3FE3F-A7B3-7E63-CED7-247E518A7A1A}"/>
              </a:ext>
            </a:extLst>
          </p:cNvPr>
          <p:cNvPicPr>
            <a:picLocks noGrp="1" noChangeAspect="1"/>
          </p:cNvPicPr>
          <p:nvPr>
            <p:ph idx="1"/>
          </p:nvPr>
        </p:nvPicPr>
        <p:blipFill>
          <a:blip r:embed="rId2"/>
          <a:stretch>
            <a:fillRect/>
          </a:stretch>
        </p:blipFill>
        <p:spPr>
          <a:xfrm>
            <a:off x="144134" y="2209800"/>
            <a:ext cx="8855731" cy="4343400"/>
          </a:xfrm>
          <a:prstGeom prst="rect">
            <a:avLst/>
          </a:prstGeom>
        </p:spPr>
      </p:pic>
    </p:spTree>
    <p:extLst>
      <p:ext uri="{BB962C8B-B14F-4D97-AF65-F5344CB8AC3E}">
        <p14:creationId xmlns:p14="http://schemas.microsoft.com/office/powerpoint/2010/main" val="63552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6636AB-A149-DC02-EEB0-6BEFA02E5821}"/>
              </a:ext>
            </a:extLst>
          </p:cNvPr>
          <p:cNvSpPr>
            <a:spLocks noGrp="1"/>
          </p:cNvSpPr>
          <p:nvPr>
            <p:ph type="title"/>
          </p:nvPr>
        </p:nvSpPr>
        <p:spPr>
          <a:xfrm>
            <a:off x="1044310" y="419381"/>
            <a:ext cx="7055380" cy="1400530"/>
          </a:xfrm>
        </p:spPr>
        <p:txBody>
          <a:bodyPr/>
          <a:lstStyle/>
          <a:p>
            <a:pPr algn="ctr"/>
            <a:r>
              <a:rPr lang="en-US" sz="3200" b="1" dirty="0">
                <a:solidFill>
                  <a:schemeClr val="bg1"/>
                </a:solidFill>
                <a:latin typeface="Arial" panose="020B0604020202020204" pitchFamily="34" charset="0"/>
                <a:cs typeface="Arial" panose="020B0604020202020204" pitchFamily="34" charset="0"/>
              </a:rPr>
              <a:t>2027 Revenue Summary cont.</a:t>
            </a:r>
          </a:p>
        </p:txBody>
      </p:sp>
      <p:sp>
        <p:nvSpPr>
          <p:cNvPr id="9" name="Content Placeholder 8">
            <a:extLst>
              <a:ext uri="{FF2B5EF4-FFF2-40B4-BE49-F238E27FC236}">
                <a16:creationId xmlns:a16="http://schemas.microsoft.com/office/drawing/2014/main" id="{0DA72DF3-DB41-2502-746C-06388772997C}"/>
              </a:ext>
            </a:extLst>
          </p:cNvPr>
          <p:cNvSpPr>
            <a:spLocks noGrp="1"/>
          </p:cNvSpPr>
          <p:nvPr>
            <p:ph idx="1"/>
          </p:nvPr>
        </p:nvSpPr>
        <p:spPr>
          <a:xfrm>
            <a:off x="2971800" y="1981200"/>
            <a:ext cx="6711654" cy="4195481"/>
          </a:xfrm>
        </p:spPr>
        <p:txBody>
          <a:bodyPr/>
          <a:lstStyle/>
          <a:p>
            <a:endParaRPr lang="en-US" dirty="0"/>
          </a:p>
          <a:p>
            <a:endParaRPr lang="en-US" dirty="0"/>
          </a:p>
        </p:txBody>
      </p:sp>
      <p:pic>
        <p:nvPicPr>
          <p:cNvPr id="4" name="Picture 3">
            <a:extLst>
              <a:ext uri="{FF2B5EF4-FFF2-40B4-BE49-F238E27FC236}">
                <a16:creationId xmlns:a16="http://schemas.microsoft.com/office/drawing/2014/main" id="{48047E87-0CE2-35A6-32B9-1F59BAA88CAC}"/>
              </a:ext>
            </a:extLst>
          </p:cNvPr>
          <p:cNvPicPr>
            <a:picLocks noChangeAspect="1"/>
          </p:cNvPicPr>
          <p:nvPr/>
        </p:nvPicPr>
        <p:blipFill>
          <a:blip r:embed="rId2"/>
          <a:stretch>
            <a:fillRect/>
          </a:stretch>
        </p:blipFill>
        <p:spPr>
          <a:xfrm>
            <a:off x="1044310" y="1548180"/>
            <a:ext cx="6880490" cy="4878893"/>
          </a:xfrm>
          <a:prstGeom prst="rect">
            <a:avLst/>
          </a:prstGeom>
        </p:spPr>
      </p:pic>
    </p:spTree>
    <p:extLst>
      <p:ext uri="{BB962C8B-B14F-4D97-AF65-F5344CB8AC3E}">
        <p14:creationId xmlns:p14="http://schemas.microsoft.com/office/powerpoint/2010/main" val="1827287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50D81-81FB-7309-7D50-7CD887EAFD83}"/>
              </a:ext>
            </a:extLst>
          </p:cNvPr>
          <p:cNvSpPr>
            <a:spLocks noGrp="1"/>
          </p:cNvSpPr>
          <p:nvPr>
            <p:ph type="title"/>
          </p:nvPr>
        </p:nvSpPr>
        <p:spPr>
          <a:xfrm>
            <a:off x="304800" y="452717"/>
            <a:ext cx="2895600" cy="5999333"/>
          </a:xfrm>
        </p:spPr>
        <p:txBody>
          <a:bodyPr/>
          <a:lstStyle/>
          <a:p>
            <a:pPr algn="ctr"/>
            <a:br>
              <a:rPr lang="en-US" sz="3200" b="1" dirty="0">
                <a:solidFill>
                  <a:schemeClr val="bg1"/>
                </a:solidFill>
                <a:latin typeface="Arial" panose="020B0604020202020204" pitchFamily="34" charset="0"/>
                <a:cs typeface="Arial" panose="020B0604020202020204" pitchFamily="34" charset="0"/>
              </a:rPr>
            </a:br>
            <a:br>
              <a:rPr lang="en-US" sz="3200" b="1"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2027</a:t>
            </a:r>
            <a:br>
              <a:rPr lang="en-US" sz="3200" b="1"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Fee </a:t>
            </a:r>
            <a:br>
              <a:rPr lang="en-US" sz="3200" b="1"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Schedule</a:t>
            </a:r>
            <a:br>
              <a:rPr lang="en-US" sz="3200" b="1"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Percentage</a:t>
            </a:r>
            <a:br>
              <a:rPr lang="en-US" sz="3200" b="1"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Increases</a:t>
            </a:r>
            <a:endParaRPr lang="en-US" sz="3200" b="1" dirty="0">
              <a:latin typeface="Arial" panose="020B0604020202020204" pitchFamily="34" charset="0"/>
              <a:cs typeface="Arial" panose="020B0604020202020204" pitchFamily="34" charset="0"/>
            </a:endParaRPr>
          </a:p>
        </p:txBody>
      </p:sp>
      <p:pic>
        <p:nvPicPr>
          <p:cNvPr id="7" name="Content Placeholder 6">
            <a:extLst>
              <a:ext uri="{FF2B5EF4-FFF2-40B4-BE49-F238E27FC236}">
                <a16:creationId xmlns:a16="http://schemas.microsoft.com/office/drawing/2014/main" id="{A8A4A3B4-B310-23EB-4218-EE615ECC796F}"/>
              </a:ext>
            </a:extLst>
          </p:cNvPr>
          <p:cNvPicPr>
            <a:picLocks noGrp="1" noChangeAspect="1"/>
          </p:cNvPicPr>
          <p:nvPr>
            <p:ph idx="1"/>
          </p:nvPr>
        </p:nvPicPr>
        <p:blipFill>
          <a:blip r:embed="rId2"/>
          <a:stretch>
            <a:fillRect/>
          </a:stretch>
        </p:blipFill>
        <p:spPr>
          <a:xfrm>
            <a:off x="3505200" y="124078"/>
            <a:ext cx="3886200" cy="6327973"/>
          </a:xfrm>
          <a:prstGeom prst="rect">
            <a:avLst/>
          </a:prstGeom>
        </p:spPr>
      </p:pic>
    </p:spTree>
    <p:extLst>
      <p:ext uri="{BB962C8B-B14F-4D97-AF65-F5344CB8AC3E}">
        <p14:creationId xmlns:p14="http://schemas.microsoft.com/office/powerpoint/2010/main" val="16013623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3EF07D-7E69-4A8E-A4D3-5B5F355595E5}"/>
              </a:ext>
            </a:extLst>
          </p:cNvPr>
          <p:cNvSpPr>
            <a:spLocks noGrp="1"/>
          </p:cNvSpPr>
          <p:nvPr>
            <p:ph type="title"/>
          </p:nvPr>
        </p:nvSpPr>
        <p:spPr>
          <a:xfrm>
            <a:off x="843533" y="381000"/>
            <a:ext cx="7440090" cy="533400"/>
          </a:xfrm>
        </p:spPr>
        <p:txBody>
          <a:bodyPr/>
          <a:lstStyle/>
          <a:p>
            <a:pPr algn="ctr"/>
            <a:r>
              <a:rPr lang="en-US" sz="3200" b="1" dirty="0">
                <a:solidFill>
                  <a:schemeClr val="bg1"/>
                </a:solidFill>
                <a:latin typeface="Arial" panose="020B0604020202020204" pitchFamily="34" charset="0"/>
                <a:cs typeface="Arial" panose="020B0604020202020204" pitchFamily="34" charset="0"/>
              </a:rPr>
              <a:t>2027 Expense Summary </a:t>
            </a:r>
            <a:r>
              <a:rPr lang="en-US" sz="2000" b="1" dirty="0">
                <a:solidFill>
                  <a:schemeClr val="bg1"/>
                </a:solidFill>
                <a:latin typeface="Arial" panose="020B0604020202020204" pitchFamily="34" charset="0"/>
                <a:cs typeface="Arial" panose="020B0604020202020204" pitchFamily="34" charset="0"/>
              </a:rPr>
              <a:t>(Part 1)</a:t>
            </a:r>
            <a:br>
              <a:rPr lang="en-US" sz="3600" dirty="0">
                <a:solidFill>
                  <a:schemeClr val="bg1"/>
                </a:solidFill>
                <a:latin typeface="Arial Black" panose="020B0A04020102020204" pitchFamily="34" charset="0"/>
              </a:rPr>
            </a:br>
            <a:endParaRPr lang="en-US" sz="3600" dirty="0">
              <a:solidFill>
                <a:schemeClr val="bg1"/>
              </a:solidFill>
              <a:latin typeface="Arial Black" panose="020B0A04020102020204" pitchFamily="34" charset="0"/>
            </a:endParaRPr>
          </a:p>
        </p:txBody>
      </p:sp>
      <p:pic>
        <p:nvPicPr>
          <p:cNvPr id="5" name="Picture 4">
            <a:extLst>
              <a:ext uri="{FF2B5EF4-FFF2-40B4-BE49-F238E27FC236}">
                <a16:creationId xmlns:a16="http://schemas.microsoft.com/office/drawing/2014/main" id="{6B3EADE4-BA29-FF22-0089-D8F41F47B99E}"/>
              </a:ext>
            </a:extLst>
          </p:cNvPr>
          <p:cNvPicPr>
            <a:picLocks noChangeAspect="1"/>
          </p:cNvPicPr>
          <p:nvPr/>
        </p:nvPicPr>
        <p:blipFill>
          <a:blip r:embed="rId2"/>
          <a:stretch>
            <a:fillRect/>
          </a:stretch>
        </p:blipFill>
        <p:spPr>
          <a:xfrm>
            <a:off x="533400" y="1371600"/>
            <a:ext cx="7431668" cy="5032678"/>
          </a:xfrm>
          <a:prstGeom prst="rect">
            <a:avLst/>
          </a:prstGeom>
        </p:spPr>
      </p:pic>
    </p:spTree>
    <p:extLst>
      <p:ext uri="{BB962C8B-B14F-4D97-AF65-F5344CB8AC3E}">
        <p14:creationId xmlns:p14="http://schemas.microsoft.com/office/powerpoint/2010/main" val="3021013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F4DDA-3D90-8C0D-9C0C-8AE7688949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B263B9D-0375-4931-E31F-1BFF570D343C}"/>
              </a:ext>
            </a:extLst>
          </p:cNvPr>
          <p:cNvSpPr>
            <a:spLocks noGrp="1"/>
          </p:cNvSpPr>
          <p:nvPr>
            <p:ph type="title"/>
          </p:nvPr>
        </p:nvSpPr>
        <p:spPr>
          <a:xfrm>
            <a:off x="851955" y="238797"/>
            <a:ext cx="7440090" cy="533400"/>
          </a:xfrm>
        </p:spPr>
        <p:txBody>
          <a:bodyPr/>
          <a:lstStyle/>
          <a:p>
            <a:pPr algn="ctr"/>
            <a:r>
              <a:rPr lang="en-US" sz="3200" b="1" dirty="0">
                <a:solidFill>
                  <a:schemeClr val="bg1"/>
                </a:solidFill>
                <a:latin typeface="Arial" panose="020B0604020202020204" pitchFamily="34" charset="0"/>
                <a:cs typeface="Arial" panose="020B0604020202020204" pitchFamily="34" charset="0"/>
              </a:rPr>
              <a:t>2027 Expense Summary </a:t>
            </a:r>
            <a:r>
              <a:rPr lang="en-US" sz="2000" b="1" dirty="0">
                <a:solidFill>
                  <a:schemeClr val="bg1"/>
                </a:solidFill>
                <a:latin typeface="Arial" panose="020B0604020202020204" pitchFamily="34" charset="0"/>
                <a:cs typeface="Arial" panose="020B0604020202020204" pitchFamily="34" charset="0"/>
              </a:rPr>
              <a:t>(Part 2)</a:t>
            </a:r>
            <a:br>
              <a:rPr lang="en-US" sz="3600" dirty="0">
                <a:solidFill>
                  <a:schemeClr val="bg1"/>
                </a:solidFill>
                <a:latin typeface="Arial Black" panose="020B0A04020102020204" pitchFamily="34" charset="0"/>
              </a:rPr>
            </a:br>
            <a:endParaRPr lang="en-US" sz="3600" dirty="0">
              <a:solidFill>
                <a:schemeClr val="bg1"/>
              </a:solidFill>
              <a:latin typeface="Arial Black" panose="020B0A04020102020204" pitchFamily="34" charset="0"/>
            </a:endParaRPr>
          </a:p>
        </p:txBody>
      </p:sp>
      <p:pic>
        <p:nvPicPr>
          <p:cNvPr id="4" name="Picture 3">
            <a:extLst>
              <a:ext uri="{FF2B5EF4-FFF2-40B4-BE49-F238E27FC236}">
                <a16:creationId xmlns:a16="http://schemas.microsoft.com/office/drawing/2014/main" id="{50C42D8A-06BA-84D0-7340-879A87B4D0A1}"/>
              </a:ext>
            </a:extLst>
          </p:cNvPr>
          <p:cNvPicPr>
            <a:picLocks noChangeAspect="1"/>
          </p:cNvPicPr>
          <p:nvPr/>
        </p:nvPicPr>
        <p:blipFill>
          <a:blip r:embed="rId2"/>
          <a:stretch>
            <a:fillRect/>
          </a:stretch>
        </p:blipFill>
        <p:spPr>
          <a:xfrm>
            <a:off x="685800" y="1213427"/>
            <a:ext cx="7177189" cy="5438103"/>
          </a:xfrm>
          <a:prstGeom prst="rect">
            <a:avLst/>
          </a:prstGeom>
        </p:spPr>
      </p:pic>
    </p:spTree>
    <p:extLst>
      <p:ext uri="{BB962C8B-B14F-4D97-AF65-F5344CB8AC3E}">
        <p14:creationId xmlns:p14="http://schemas.microsoft.com/office/powerpoint/2010/main" val="3886913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7969D0-29DE-43C4-9DF7-C370D9F613F1}"/>
              </a:ext>
            </a:extLst>
          </p:cNvPr>
          <p:cNvSpPr>
            <a:spLocks noGrp="1"/>
          </p:cNvSpPr>
          <p:nvPr>
            <p:ph idx="1"/>
          </p:nvPr>
        </p:nvSpPr>
        <p:spPr>
          <a:xfrm>
            <a:off x="1216173" y="1066800"/>
            <a:ext cx="6711654" cy="5033681"/>
          </a:xfrm>
        </p:spPr>
        <p:txBody>
          <a:bodyPr/>
          <a:lstStyle/>
          <a:p>
            <a:r>
              <a:rPr lang="en-US" dirty="0">
                <a:solidFill>
                  <a:schemeClr val="bg1"/>
                </a:solidFill>
                <a:latin typeface="Arial" panose="020B0604020202020204" pitchFamily="34" charset="0"/>
                <a:cs typeface="Arial" panose="020B0604020202020204" pitchFamily="34" charset="0"/>
              </a:rPr>
              <a:t>$308,684 increase in Depreciation</a:t>
            </a:r>
          </a:p>
          <a:p>
            <a:r>
              <a:rPr lang="en-US" dirty="0">
                <a:solidFill>
                  <a:schemeClr val="bg1"/>
                </a:solidFill>
                <a:latin typeface="Arial" panose="020B0604020202020204" pitchFamily="34" charset="0"/>
                <a:cs typeface="Arial" panose="020B0604020202020204" pitchFamily="34" charset="0"/>
              </a:rPr>
              <a:t>Wages includes an additional 4 FTE and a 2.5% aggregate rate increase. Includes a 2% COLA and a 1% merit eligibility. </a:t>
            </a:r>
          </a:p>
          <a:p>
            <a:r>
              <a:rPr lang="en-US" dirty="0">
                <a:solidFill>
                  <a:schemeClr val="bg1"/>
                </a:solidFill>
                <a:latin typeface="Arial" panose="020B0604020202020204" pitchFamily="34" charset="0"/>
                <a:cs typeface="Arial" panose="020B0604020202020204" pitchFamily="34" charset="0"/>
              </a:rPr>
              <a:t>Employee Benefits includes a 5.0% mid year rate increase.</a:t>
            </a:r>
          </a:p>
          <a:p>
            <a:r>
              <a:rPr lang="en-US" dirty="0">
                <a:solidFill>
                  <a:schemeClr val="bg1"/>
                </a:solidFill>
                <a:latin typeface="Arial" panose="020B0604020202020204" pitchFamily="34" charset="0"/>
                <a:cs typeface="Arial" panose="020B0604020202020204" pitchFamily="34" charset="0"/>
              </a:rPr>
              <a:t>5.0% rate increase for commercial business insurance.</a:t>
            </a:r>
          </a:p>
          <a:p>
            <a:r>
              <a:rPr lang="en-US" dirty="0">
                <a:solidFill>
                  <a:schemeClr val="bg1"/>
                </a:solidFill>
                <a:latin typeface="Arial" panose="020B0604020202020204" pitchFamily="34" charset="0"/>
                <a:cs typeface="Arial" panose="020B0604020202020204" pitchFamily="34" charset="0"/>
              </a:rPr>
              <a:t>Increase in transfer from Operations to MRR-A of $108,000 for a total of $1,508,102</a:t>
            </a:r>
          </a:p>
          <a:p>
            <a:r>
              <a:rPr lang="en-US" dirty="0">
                <a:solidFill>
                  <a:schemeClr val="bg1"/>
                </a:solidFill>
                <a:latin typeface="Arial" panose="020B0604020202020204" pitchFamily="34" charset="0"/>
                <a:cs typeface="Arial" panose="020B0604020202020204" pitchFamily="34" charset="0"/>
              </a:rPr>
              <a:t>Increase in transfer from Operations to MRR-B of $23,995 for a total of $366,778</a:t>
            </a:r>
          </a:p>
          <a:p>
            <a:r>
              <a:rPr lang="en-US" dirty="0">
                <a:solidFill>
                  <a:schemeClr val="bg1"/>
                </a:solidFill>
                <a:latin typeface="Arial" panose="020B0604020202020204" pitchFamily="34" charset="0"/>
                <a:cs typeface="Arial" panose="020B0604020202020204" pitchFamily="34" charset="0"/>
              </a:rPr>
              <a:t>Total Operations expenses of $12,423,281</a:t>
            </a:r>
          </a:p>
          <a:p>
            <a:endParaRPr lang="en-US" b="1" dirty="0">
              <a:solidFill>
                <a:schemeClr val="bg1"/>
              </a:solidFill>
              <a:latin typeface="Arial" panose="020B0604020202020204" pitchFamily="34" charset="0"/>
              <a:cs typeface="Arial" panose="020B0604020202020204" pitchFamily="34" charset="0"/>
            </a:endParaRPr>
          </a:p>
          <a:p>
            <a:endParaRPr lang="en-US" b="1" dirty="0">
              <a:solidFill>
                <a:schemeClr val="bg1"/>
              </a:solidFill>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7C268F02-DFC1-4FC6-8F92-633CA64BFAFE}"/>
              </a:ext>
            </a:extLst>
          </p:cNvPr>
          <p:cNvSpPr>
            <a:spLocks noGrp="1"/>
          </p:cNvSpPr>
          <p:nvPr>
            <p:ph type="title"/>
          </p:nvPr>
        </p:nvSpPr>
        <p:spPr>
          <a:xfrm>
            <a:off x="775755" y="381000"/>
            <a:ext cx="7293744" cy="537882"/>
          </a:xfrm>
        </p:spPr>
        <p:txBody>
          <a:bodyPr/>
          <a:lstStyle/>
          <a:p>
            <a:pPr algn="ctr"/>
            <a:r>
              <a:rPr lang="en-US" sz="3200" b="1" dirty="0">
                <a:solidFill>
                  <a:schemeClr val="bg1"/>
                </a:solidFill>
                <a:latin typeface="Arial" panose="020B0604020202020204" pitchFamily="34" charset="0"/>
                <a:cs typeface="Arial" panose="020B0604020202020204" pitchFamily="34" charset="0"/>
              </a:rPr>
              <a:t>2027 Expense Highlights</a:t>
            </a:r>
          </a:p>
        </p:txBody>
      </p:sp>
    </p:spTree>
    <p:extLst>
      <p:ext uri="{BB962C8B-B14F-4D97-AF65-F5344CB8AC3E}">
        <p14:creationId xmlns:p14="http://schemas.microsoft.com/office/powerpoint/2010/main" val="14392585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1597AE-5510-2952-0707-CAEF29FBA42A}"/>
              </a:ext>
            </a:extLst>
          </p:cNvPr>
          <p:cNvSpPr>
            <a:spLocks noGrp="1"/>
          </p:cNvSpPr>
          <p:nvPr>
            <p:ph idx="1"/>
          </p:nvPr>
        </p:nvSpPr>
        <p:spPr>
          <a:xfrm>
            <a:off x="1104900" y="1371600"/>
            <a:ext cx="6819900" cy="5181600"/>
          </a:xfrm>
        </p:spPr>
        <p:txBody>
          <a:bodyPr>
            <a:normAutofit fontScale="85000" lnSpcReduction="20000"/>
          </a:bodyPr>
          <a:lstStyle/>
          <a:p>
            <a:pPr marL="0" marR="0">
              <a:lnSpc>
                <a:spcPct val="107000"/>
              </a:lnSpc>
              <a:spcAft>
                <a:spcPts val="800"/>
              </a:spcAft>
              <a:buNone/>
            </a:pPr>
            <a:r>
              <a:rPr lang="en-US"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GVR is committed to attracting and retaining the best available talent in service to GVR's strategic plan and the communities it serves. This Compensation Philosophy prioritizes: 1) </a:t>
            </a:r>
            <a:r>
              <a:rPr lang="en-US" sz="2200" u="sng"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competitive wages</a:t>
            </a:r>
            <a:r>
              <a:rPr lang="en-US"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2) </a:t>
            </a:r>
            <a:r>
              <a:rPr lang="en-US" sz="2200" u="sng"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equitable pay</a:t>
            </a:r>
            <a:r>
              <a:rPr lang="en-US"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among employees performing similar work, and 3) </a:t>
            </a:r>
            <a:r>
              <a:rPr lang="en-US" sz="2200" u="sng"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consideration of performance</a:t>
            </a:r>
            <a:r>
              <a:rPr lang="en-US" sz="2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as a determining factor. It is supported through the development and standardized application of a Pay Plan.</a:t>
            </a:r>
          </a:p>
          <a:p>
            <a:pPr marL="0" marR="0">
              <a:lnSpc>
                <a:spcPct val="107000"/>
              </a:lnSpc>
              <a:spcAft>
                <a:spcPts val="800"/>
              </a:spcAft>
              <a:buNone/>
            </a:pPr>
            <a:r>
              <a:rPr lang="en-US" sz="2200" dirty="0">
                <a:solidFill>
                  <a:srgbClr val="000000"/>
                </a:solidFill>
                <a:latin typeface="Arial" panose="020B0604020202020204" pitchFamily="34" charset="0"/>
                <a:ea typeface="Times New Roman" panose="02020603050405020304" pitchFamily="18" charset="0"/>
                <a:cs typeface="Arial" panose="020B0604020202020204" pitchFamily="34" charset="0"/>
              </a:rPr>
              <a:t>The Pay Plan was designed to be </a:t>
            </a:r>
            <a:r>
              <a:rPr lang="en-US" sz="2200" u="sng" dirty="0">
                <a:solidFill>
                  <a:srgbClr val="000000"/>
                </a:solidFill>
                <a:latin typeface="Arial" panose="020B0604020202020204" pitchFamily="34" charset="0"/>
                <a:ea typeface="Times New Roman" panose="02020603050405020304" pitchFamily="18" charset="0"/>
                <a:cs typeface="Arial" panose="020B0604020202020204" pitchFamily="34" charset="0"/>
              </a:rPr>
              <a:t>market-driven</a:t>
            </a:r>
            <a:r>
              <a:rPr lang="en-US" sz="2200" dirty="0">
                <a:solidFill>
                  <a:srgbClr val="000000"/>
                </a:solidFill>
                <a:latin typeface="Arial" panose="020B0604020202020204" pitchFamily="34" charset="0"/>
                <a:ea typeface="Times New Roman" panose="02020603050405020304" pitchFamily="18" charset="0"/>
                <a:cs typeface="Arial" panose="020B0604020202020204" pitchFamily="34" charset="0"/>
              </a:rPr>
              <a:t> and is based on a comprehensive analysis of GVR's relevant labor market.</a:t>
            </a:r>
          </a:p>
          <a:p>
            <a:pPr marL="0" marR="0">
              <a:lnSpc>
                <a:spcPct val="100000"/>
              </a:lnSpc>
              <a:spcAft>
                <a:spcPts val="800"/>
              </a:spcAft>
              <a:buNone/>
            </a:pPr>
            <a:r>
              <a:rPr lang="en-US" sz="2200" dirty="0">
                <a:solidFill>
                  <a:schemeClr val="bg1"/>
                </a:solidFill>
                <a:latin typeface="Arial" panose="020B0604020202020204" pitchFamily="34" charset="0"/>
                <a:cs typeface="Arial" panose="020B0604020202020204" pitchFamily="34" charset="0"/>
              </a:rPr>
              <a:t>GVR's compensation philosophy is to meet the labor market. Over the past four years, salaries have progressed from below-market levels to market alignment.</a:t>
            </a:r>
          </a:p>
          <a:p>
            <a:pPr marL="0" marR="0">
              <a:lnSpc>
                <a:spcPct val="100000"/>
              </a:lnSpc>
              <a:spcAft>
                <a:spcPts val="800"/>
              </a:spcAft>
              <a:buNone/>
            </a:pPr>
            <a:r>
              <a:rPr lang="en-US" sz="2200" dirty="0">
                <a:solidFill>
                  <a:srgbClr val="000000"/>
                </a:solidFill>
                <a:latin typeface="Arial" panose="020B0604020202020204" pitchFamily="34" charset="0"/>
                <a:ea typeface="Times New Roman" panose="02020603050405020304" pitchFamily="18" charset="0"/>
                <a:cs typeface="Arial" panose="020B0604020202020204" pitchFamily="34" charset="0"/>
              </a:rPr>
              <a:t>The Compensation Philosophy and Pay Plan will be </a:t>
            </a:r>
            <a:r>
              <a:rPr lang="en-US" sz="2200" u="sng" dirty="0">
                <a:solidFill>
                  <a:srgbClr val="000000"/>
                </a:solidFill>
                <a:latin typeface="Arial" panose="020B0604020202020204" pitchFamily="34" charset="0"/>
                <a:ea typeface="Times New Roman" panose="02020603050405020304" pitchFamily="18" charset="0"/>
                <a:cs typeface="Arial" panose="020B0604020202020204" pitchFamily="34" charset="0"/>
              </a:rPr>
              <a:t>reviewed annually</a:t>
            </a:r>
            <a:r>
              <a:rPr lang="en-US" sz="2200" dirty="0">
                <a:solidFill>
                  <a:srgbClr val="000000"/>
                </a:solidFill>
                <a:latin typeface="Arial" panose="020B0604020202020204" pitchFamily="34" charset="0"/>
                <a:ea typeface="Times New Roman" panose="02020603050405020304" pitchFamily="18" charset="0"/>
                <a:cs typeface="Arial" panose="020B0604020202020204" pitchFamily="34" charset="0"/>
              </a:rPr>
              <a:t> and adjusted as needed to continuously balance competitive pay with organizational goals, as well as to respond to changes within the labor market.</a:t>
            </a:r>
            <a:endParaRPr lang="en-US" sz="2200" dirty="0">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Aft>
                <a:spcPts val="800"/>
              </a:spcAft>
              <a:buNone/>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3" name="Title 2">
            <a:extLst>
              <a:ext uri="{FF2B5EF4-FFF2-40B4-BE49-F238E27FC236}">
                <a16:creationId xmlns:a16="http://schemas.microsoft.com/office/drawing/2014/main" id="{F56C0A01-9FB7-930D-F3E2-7A13BACF6B58}"/>
              </a:ext>
            </a:extLst>
          </p:cNvPr>
          <p:cNvSpPr>
            <a:spLocks noGrp="1"/>
          </p:cNvSpPr>
          <p:nvPr>
            <p:ph type="title"/>
          </p:nvPr>
        </p:nvSpPr>
        <p:spPr>
          <a:xfrm>
            <a:off x="228600" y="304800"/>
            <a:ext cx="8839200" cy="762000"/>
          </a:xfrm>
        </p:spPr>
        <p:txBody>
          <a:bodyPr/>
          <a:lstStyle/>
          <a:p>
            <a:pPr algn="ctr"/>
            <a:r>
              <a:rPr kumimoji="0" lang="en-US" sz="3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Board Approved Compensation Philosophy</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8496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5B2F2-F738-7107-3802-FD2080E169E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482F94A-76AE-DBB0-DC09-CA33600B15E7}"/>
              </a:ext>
            </a:extLst>
          </p:cNvPr>
          <p:cNvSpPr>
            <a:spLocks noGrp="1"/>
          </p:cNvSpPr>
          <p:nvPr>
            <p:ph type="title"/>
          </p:nvPr>
        </p:nvSpPr>
        <p:spPr>
          <a:xfrm>
            <a:off x="851955" y="237836"/>
            <a:ext cx="7440090" cy="762000"/>
          </a:xfrm>
        </p:spPr>
        <p:txBody>
          <a:bodyPr/>
          <a:lstStyle/>
          <a:p>
            <a:pPr algn="ctr"/>
            <a:r>
              <a:rPr lang="en-US" sz="3200" b="1" dirty="0">
                <a:solidFill>
                  <a:schemeClr val="bg1"/>
                </a:solidFill>
                <a:latin typeface="Arial" panose="020B0604020202020204" pitchFamily="34" charset="0"/>
                <a:cs typeface="Arial" panose="020B0604020202020204" pitchFamily="34" charset="0"/>
              </a:rPr>
              <a:t>Clubhouse Café</a:t>
            </a:r>
            <a:br>
              <a:rPr lang="en-US" sz="3600" dirty="0">
                <a:solidFill>
                  <a:schemeClr val="bg1"/>
                </a:solidFill>
                <a:latin typeface="Arial Black" panose="020B0A04020102020204" pitchFamily="34" charset="0"/>
              </a:rPr>
            </a:br>
            <a:endParaRPr lang="en-US" sz="3600" dirty="0">
              <a:solidFill>
                <a:schemeClr val="bg1"/>
              </a:solidFill>
              <a:latin typeface="Arial Black" panose="020B0A04020102020204" pitchFamily="34" charset="0"/>
            </a:endParaRPr>
          </a:p>
        </p:txBody>
      </p:sp>
      <p:pic>
        <p:nvPicPr>
          <p:cNvPr id="7" name="Picture 6">
            <a:extLst>
              <a:ext uri="{FF2B5EF4-FFF2-40B4-BE49-F238E27FC236}">
                <a16:creationId xmlns:a16="http://schemas.microsoft.com/office/drawing/2014/main" id="{EEA344DD-CB4A-FBEB-4E94-3F5119217AF7}"/>
              </a:ext>
            </a:extLst>
          </p:cNvPr>
          <p:cNvPicPr>
            <a:picLocks noChangeAspect="1"/>
          </p:cNvPicPr>
          <p:nvPr/>
        </p:nvPicPr>
        <p:blipFill>
          <a:blip r:embed="rId2"/>
          <a:stretch>
            <a:fillRect/>
          </a:stretch>
        </p:blipFill>
        <p:spPr>
          <a:xfrm>
            <a:off x="2566460" y="999836"/>
            <a:ext cx="4011080" cy="5520199"/>
          </a:xfrm>
          <a:prstGeom prst="rect">
            <a:avLst/>
          </a:prstGeom>
        </p:spPr>
      </p:pic>
    </p:spTree>
    <p:extLst>
      <p:ext uri="{BB962C8B-B14F-4D97-AF65-F5344CB8AC3E}">
        <p14:creationId xmlns:p14="http://schemas.microsoft.com/office/powerpoint/2010/main" val="3954850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2B9E2-DF8D-C4D4-A8A5-DAA39B4C23B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09A38F7-6A8F-2E7B-C455-879A790A1C1A}"/>
              </a:ext>
            </a:extLst>
          </p:cNvPr>
          <p:cNvSpPr>
            <a:spLocks noGrp="1"/>
          </p:cNvSpPr>
          <p:nvPr>
            <p:ph type="title"/>
          </p:nvPr>
        </p:nvSpPr>
        <p:spPr>
          <a:xfrm>
            <a:off x="851955" y="304800"/>
            <a:ext cx="7440090" cy="762000"/>
          </a:xfrm>
        </p:spPr>
        <p:txBody>
          <a:bodyPr/>
          <a:lstStyle/>
          <a:p>
            <a:pPr algn="ctr"/>
            <a:r>
              <a:rPr lang="en-US" sz="3200" b="1" dirty="0">
                <a:solidFill>
                  <a:schemeClr val="bg1"/>
                </a:solidFill>
                <a:latin typeface="Arial" panose="020B0604020202020204" pitchFamily="34" charset="0"/>
                <a:cs typeface="Arial" panose="020B0604020202020204" pitchFamily="34" charset="0"/>
              </a:rPr>
              <a:t>FAC and Staff Recommendation</a:t>
            </a:r>
            <a:br>
              <a:rPr lang="en-US" sz="3600" dirty="0">
                <a:solidFill>
                  <a:schemeClr val="bg1"/>
                </a:solidFill>
                <a:latin typeface="Arial Black" panose="020B0A04020102020204" pitchFamily="34" charset="0"/>
              </a:rPr>
            </a:br>
            <a:endParaRPr lang="en-US" sz="3600" dirty="0">
              <a:solidFill>
                <a:schemeClr val="bg1"/>
              </a:solidFill>
              <a:latin typeface="Arial Black" panose="020B0A04020102020204" pitchFamily="34" charset="0"/>
            </a:endParaRPr>
          </a:p>
        </p:txBody>
      </p:sp>
      <p:sp>
        <p:nvSpPr>
          <p:cNvPr id="2" name="TextBox 1">
            <a:extLst>
              <a:ext uri="{FF2B5EF4-FFF2-40B4-BE49-F238E27FC236}">
                <a16:creationId xmlns:a16="http://schemas.microsoft.com/office/drawing/2014/main" id="{D49272A0-6D37-5FCD-149C-187321C91C04}"/>
              </a:ext>
            </a:extLst>
          </p:cNvPr>
          <p:cNvSpPr txBox="1"/>
          <p:nvPr/>
        </p:nvSpPr>
        <p:spPr>
          <a:xfrm>
            <a:off x="1156755" y="1905000"/>
            <a:ext cx="6830490" cy="3046988"/>
          </a:xfrm>
          <a:prstGeom prst="rect">
            <a:avLst/>
          </a:prstGeom>
          <a:noFill/>
        </p:spPr>
        <p:txBody>
          <a:bodyPr wrap="square" rtlCol="0">
            <a:spAutoFit/>
          </a:bodyPr>
          <a:lstStyle/>
          <a:p>
            <a:pPr lvl="0"/>
            <a:r>
              <a:rPr lang="en-US" sz="3200" dirty="0">
                <a:solidFill>
                  <a:schemeClr val="bg1"/>
                </a:solidFill>
              </a:rPr>
              <a:t>Board Option #1:</a:t>
            </a:r>
          </a:p>
          <a:p>
            <a:pPr lvl="0"/>
            <a:endParaRPr lang="en-US" sz="3200" dirty="0">
              <a:solidFill>
                <a:schemeClr val="bg1"/>
              </a:solidFill>
            </a:endParaRPr>
          </a:p>
          <a:p>
            <a:pPr lvl="0"/>
            <a:r>
              <a:rPr lang="en-US" sz="3200" dirty="0">
                <a:solidFill>
                  <a:schemeClr val="bg1"/>
                </a:solidFill>
              </a:rPr>
              <a:t>Approve the FAC and Staff Recommended 2027 Operating Budget and Fees Schedule as presented.</a:t>
            </a:r>
          </a:p>
        </p:txBody>
      </p:sp>
    </p:spTree>
    <p:extLst>
      <p:ext uri="{BB962C8B-B14F-4D97-AF65-F5344CB8AC3E}">
        <p14:creationId xmlns:p14="http://schemas.microsoft.com/office/powerpoint/2010/main" val="4164213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DBBFD-09BA-EB0F-6097-DB41C8ACF4B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1FD6B0C-B01E-336F-EB5C-620BF29F8F7C}"/>
              </a:ext>
            </a:extLst>
          </p:cNvPr>
          <p:cNvSpPr>
            <a:spLocks noGrp="1"/>
          </p:cNvSpPr>
          <p:nvPr>
            <p:ph type="title"/>
          </p:nvPr>
        </p:nvSpPr>
        <p:spPr>
          <a:xfrm>
            <a:off x="851955" y="304800"/>
            <a:ext cx="7440090" cy="762000"/>
          </a:xfrm>
        </p:spPr>
        <p:txBody>
          <a:bodyPr/>
          <a:lstStyle/>
          <a:p>
            <a:pPr algn="ctr"/>
            <a:r>
              <a:rPr lang="en-US" sz="3200" b="1" dirty="0">
                <a:solidFill>
                  <a:schemeClr val="bg1"/>
                </a:solidFill>
                <a:latin typeface="Arial" panose="020B0604020202020204" pitchFamily="34" charset="0"/>
                <a:cs typeface="Arial" panose="020B0604020202020204" pitchFamily="34" charset="0"/>
              </a:rPr>
              <a:t>Recommended Motion</a:t>
            </a:r>
            <a:br>
              <a:rPr lang="en-US" sz="3600" dirty="0">
                <a:solidFill>
                  <a:schemeClr val="bg1"/>
                </a:solidFill>
                <a:latin typeface="Arial Black" panose="020B0A04020102020204" pitchFamily="34" charset="0"/>
              </a:rPr>
            </a:br>
            <a:endParaRPr lang="en-US" sz="3600" dirty="0">
              <a:solidFill>
                <a:schemeClr val="bg1"/>
              </a:solidFill>
              <a:latin typeface="Arial Black" panose="020B0A04020102020204" pitchFamily="34" charset="0"/>
            </a:endParaRPr>
          </a:p>
        </p:txBody>
      </p:sp>
      <p:sp>
        <p:nvSpPr>
          <p:cNvPr id="2" name="TextBox 1">
            <a:extLst>
              <a:ext uri="{FF2B5EF4-FFF2-40B4-BE49-F238E27FC236}">
                <a16:creationId xmlns:a16="http://schemas.microsoft.com/office/drawing/2014/main" id="{08146573-7E0A-FA3B-F023-94FBE18557DB}"/>
              </a:ext>
            </a:extLst>
          </p:cNvPr>
          <p:cNvSpPr txBox="1"/>
          <p:nvPr/>
        </p:nvSpPr>
        <p:spPr>
          <a:xfrm>
            <a:off x="1156755" y="1905000"/>
            <a:ext cx="6830490" cy="2308324"/>
          </a:xfrm>
          <a:prstGeom prst="rect">
            <a:avLst/>
          </a:prstGeom>
          <a:noFill/>
        </p:spPr>
        <p:txBody>
          <a:bodyPr wrap="square" rtlCol="0">
            <a:spAutoFit/>
          </a:bodyPr>
          <a:lstStyle/>
          <a:p>
            <a:pPr lvl="0"/>
            <a:r>
              <a:rPr lang="en-US" sz="3600" b="1" i="1" dirty="0">
                <a:solidFill>
                  <a:schemeClr val="bg1"/>
                </a:solidFill>
              </a:rPr>
              <a:t>I move to approve the FAC and Staff Recommended 2027 Operating Budget and Fees Schedule as presented.</a:t>
            </a:r>
          </a:p>
        </p:txBody>
      </p:sp>
    </p:spTree>
    <p:extLst>
      <p:ext uri="{BB962C8B-B14F-4D97-AF65-F5344CB8AC3E}">
        <p14:creationId xmlns:p14="http://schemas.microsoft.com/office/powerpoint/2010/main" val="1771890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1FDB6-068D-45CE-2980-7CC8F6A19B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AEE992-17DD-DB2A-2E0F-130A580681F9}"/>
              </a:ext>
            </a:extLst>
          </p:cNvPr>
          <p:cNvSpPr>
            <a:spLocks noGrp="1"/>
          </p:cNvSpPr>
          <p:nvPr>
            <p:ph type="title"/>
          </p:nvPr>
        </p:nvSpPr>
        <p:spPr>
          <a:xfrm>
            <a:off x="1042455" y="228600"/>
            <a:ext cx="7059090" cy="5943600"/>
          </a:xfrm>
        </p:spPr>
        <p:txBody>
          <a:bodyPr/>
          <a:lstStyle/>
          <a:p>
            <a:pPr algn="ctr"/>
            <a:r>
              <a:rPr lang="en-US" sz="4800" dirty="0">
                <a:solidFill>
                  <a:schemeClr val="bg1"/>
                </a:solidFill>
                <a:latin typeface="Arial Black" panose="020B0A04020102020204" pitchFamily="34" charset="0"/>
              </a:rPr>
              <a:t>Fiscal Affairs Committee (FAC) and Staff Recommended</a:t>
            </a:r>
            <a:br>
              <a:rPr lang="en-US" sz="4800" dirty="0">
                <a:solidFill>
                  <a:schemeClr val="bg1"/>
                </a:solidFill>
                <a:latin typeface="Arial Black" panose="020B0A04020102020204" pitchFamily="34" charset="0"/>
              </a:rPr>
            </a:br>
            <a:r>
              <a:rPr lang="en-US" sz="4800" dirty="0">
                <a:solidFill>
                  <a:schemeClr val="bg1"/>
                </a:solidFill>
                <a:latin typeface="Arial Black" panose="020B0A04020102020204" pitchFamily="34" charset="0"/>
              </a:rPr>
              <a:t>2027 Capital Improvement Plan (CIP) </a:t>
            </a:r>
            <a:br>
              <a:rPr lang="en-US" sz="4800" dirty="0">
                <a:solidFill>
                  <a:schemeClr val="bg1"/>
                </a:solidFill>
                <a:latin typeface="Arial Black" panose="020B0A04020102020204" pitchFamily="34" charset="0"/>
              </a:rPr>
            </a:br>
            <a:r>
              <a:rPr lang="en-US" sz="4800" dirty="0">
                <a:solidFill>
                  <a:schemeClr val="bg1"/>
                </a:solidFill>
                <a:latin typeface="Arial Black" panose="020B0A04020102020204" pitchFamily="34" charset="0"/>
              </a:rPr>
              <a:t>and Capital Budget</a:t>
            </a:r>
            <a:br>
              <a:rPr lang="en-US" sz="4800" dirty="0">
                <a:solidFill>
                  <a:schemeClr val="bg1"/>
                </a:solidFill>
                <a:latin typeface="Arial Black" panose="020B0A04020102020204" pitchFamily="34" charset="0"/>
              </a:rPr>
            </a:br>
            <a:br>
              <a:rPr lang="en-US" sz="4800" dirty="0">
                <a:solidFill>
                  <a:schemeClr val="bg1"/>
                </a:solidFill>
                <a:latin typeface="Arial Black" panose="020B0A04020102020204" pitchFamily="34" charset="0"/>
              </a:rPr>
            </a:br>
            <a:endParaRPr lang="en-US" sz="48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7655376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93071E-8631-492B-A47B-1AC44E38AD92}"/>
              </a:ext>
            </a:extLst>
          </p:cNvPr>
          <p:cNvSpPr>
            <a:spLocks noGrp="1"/>
          </p:cNvSpPr>
          <p:nvPr>
            <p:ph type="title"/>
          </p:nvPr>
        </p:nvSpPr>
        <p:spPr>
          <a:xfrm>
            <a:off x="190500" y="300349"/>
            <a:ext cx="8763000" cy="838200"/>
          </a:xfrm>
        </p:spPr>
        <p:txBody>
          <a:bodyPr/>
          <a:lstStyle/>
          <a:p>
            <a:pPr algn="ctr"/>
            <a:r>
              <a:rPr lang="en-US" sz="3200" b="1" dirty="0">
                <a:solidFill>
                  <a:schemeClr val="bg1"/>
                </a:solidFill>
                <a:latin typeface="Arial" panose="020B0604020202020204" pitchFamily="34" charset="0"/>
                <a:cs typeface="Arial" panose="020B0604020202020204" pitchFamily="34" charset="0"/>
              </a:rPr>
              <a:t>5 Year Capital Improvement Plan</a:t>
            </a:r>
          </a:p>
        </p:txBody>
      </p:sp>
      <p:pic>
        <p:nvPicPr>
          <p:cNvPr id="6" name="Content Placeholder 5">
            <a:extLst>
              <a:ext uri="{FF2B5EF4-FFF2-40B4-BE49-F238E27FC236}">
                <a16:creationId xmlns:a16="http://schemas.microsoft.com/office/drawing/2014/main" id="{20F87009-6DAD-BA4E-AE4D-D576B785B1E9}"/>
              </a:ext>
            </a:extLst>
          </p:cNvPr>
          <p:cNvPicPr>
            <a:picLocks noGrp="1" noChangeAspect="1"/>
          </p:cNvPicPr>
          <p:nvPr>
            <p:ph idx="1"/>
          </p:nvPr>
        </p:nvPicPr>
        <p:blipFill>
          <a:blip r:embed="rId2"/>
          <a:stretch>
            <a:fillRect/>
          </a:stretch>
        </p:blipFill>
        <p:spPr>
          <a:xfrm>
            <a:off x="533400" y="1143000"/>
            <a:ext cx="7467600" cy="5414651"/>
          </a:xfrm>
          <a:prstGeom prst="rect">
            <a:avLst/>
          </a:prstGeom>
        </p:spPr>
      </p:pic>
    </p:spTree>
    <p:extLst>
      <p:ext uri="{BB962C8B-B14F-4D97-AF65-F5344CB8AC3E}">
        <p14:creationId xmlns:p14="http://schemas.microsoft.com/office/powerpoint/2010/main" val="38256693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7E9260-D214-4A6C-92BF-EBE20AC9CAB6}"/>
              </a:ext>
            </a:extLst>
          </p:cNvPr>
          <p:cNvSpPr>
            <a:spLocks noGrp="1"/>
          </p:cNvSpPr>
          <p:nvPr>
            <p:ph type="title"/>
          </p:nvPr>
        </p:nvSpPr>
        <p:spPr>
          <a:xfrm>
            <a:off x="419100" y="228600"/>
            <a:ext cx="8305800" cy="490537"/>
          </a:xfrm>
        </p:spPr>
        <p:txBody>
          <a:bodyPr/>
          <a:lstStyle/>
          <a:p>
            <a:pPr algn="ctr"/>
            <a:r>
              <a:rPr lang="en-US" sz="3200" b="1" dirty="0">
                <a:solidFill>
                  <a:schemeClr val="bg1"/>
                </a:solidFill>
                <a:latin typeface="Arial" panose="020B0604020202020204" pitchFamily="34" charset="0"/>
                <a:cs typeface="Arial" panose="020B0604020202020204" pitchFamily="34" charset="0"/>
              </a:rPr>
              <a:t>5 Year Capital Improvement Plan </a:t>
            </a:r>
            <a:r>
              <a:rPr lang="en-US" sz="2000" b="1" dirty="0">
                <a:solidFill>
                  <a:schemeClr val="bg1"/>
                </a:solidFill>
                <a:latin typeface="Arial" panose="020B0604020202020204" pitchFamily="34" charset="0"/>
                <a:cs typeface="Arial" panose="020B0604020202020204" pitchFamily="34" charset="0"/>
              </a:rPr>
              <a:t>cont.</a:t>
            </a:r>
            <a:r>
              <a:rPr lang="en-US" sz="3200" b="1" dirty="0">
                <a:solidFill>
                  <a:schemeClr val="bg1"/>
                </a:solidFill>
                <a:latin typeface="Arial" panose="020B0604020202020204" pitchFamily="34" charset="0"/>
                <a:cs typeface="Arial" panose="020B0604020202020204" pitchFamily="34" charset="0"/>
              </a:rPr>
              <a:t> </a:t>
            </a:r>
            <a:br>
              <a:rPr lang="en-US" sz="3200" b="1" dirty="0">
                <a:solidFill>
                  <a:schemeClr val="bg1"/>
                </a:solidFill>
                <a:latin typeface="Arial" panose="020B0604020202020204" pitchFamily="34" charset="0"/>
                <a:cs typeface="Arial" panose="020B0604020202020204" pitchFamily="34" charset="0"/>
              </a:rPr>
            </a:br>
            <a:endParaRPr lang="en-US" sz="3200" b="1" dirty="0">
              <a:solidFill>
                <a:schemeClr val="bg1"/>
              </a:solidFill>
              <a:latin typeface="Arial" panose="020B0604020202020204" pitchFamily="34" charset="0"/>
              <a:cs typeface="Arial" panose="020B0604020202020204" pitchFamily="34" charset="0"/>
            </a:endParaRPr>
          </a:p>
        </p:txBody>
      </p:sp>
      <p:pic>
        <p:nvPicPr>
          <p:cNvPr id="6" name="Content Placeholder 5">
            <a:extLst>
              <a:ext uri="{FF2B5EF4-FFF2-40B4-BE49-F238E27FC236}">
                <a16:creationId xmlns:a16="http://schemas.microsoft.com/office/drawing/2014/main" id="{EBAA9868-913C-C128-CF6A-37F19BF6737E}"/>
              </a:ext>
            </a:extLst>
          </p:cNvPr>
          <p:cNvPicPr>
            <a:picLocks noGrp="1" noChangeAspect="1"/>
          </p:cNvPicPr>
          <p:nvPr>
            <p:ph idx="1"/>
          </p:nvPr>
        </p:nvPicPr>
        <p:blipFill>
          <a:blip r:embed="rId2"/>
          <a:stretch>
            <a:fillRect/>
          </a:stretch>
        </p:blipFill>
        <p:spPr>
          <a:xfrm>
            <a:off x="304800" y="1295400"/>
            <a:ext cx="7472754" cy="5334000"/>
          </a:xfrm>
          <a:prstGeom prst="rect">
            <a:avLst/>
          </a:prstGeom>
        </p:spPr>
      </p:pic>
    </p:spTree>
    <p:extLst>
      <p:ext uri="{BB962C8B-B14F-4D97-AF65-F5344CB8AC3E}">
        <p14:creationId xmlns:p14="http://schemas.microsoft.com/office/powerpoint/2010/main" val="34819507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F42ABFD-509E-A857-6C3A-AF275ADA827C}"/>
              </a:ext>
            </a:extLst>
          </p:cNvPr>
          <p:cNvSpPr>
            <a:spLocks noGrp="1"/>
          </p:cNvSpPr>
          <p:nvPr>
            <p:ph idx="1"/>
          </p:nvPr>
        </p:nvSpPr>
        <p:spPr>
          <a:xfrm>
            <a:off x="1216173" y="1524000"/>
            <a:ext cx="6711654" cy="5029200"/>
          </a:xfrm>
        </p:spPr>
        <p:txBody>
          <a:bodyPr>
            <a:normAutofit fontScale="70000" lnSpcReduction="20000"/>
          </a:bodyPr>
          <a:lstStyle/>
          <a:p>
            <a:r>
              <a:rPr lang="en-US" sz="2900" dirty="0">
                <a:solidFill>
                  <a:schemeClr val="bg1"/>
                </a:solidFill>
                <a:latin typeface="Arial" panose="020B0604020202020204" pitchFamily="34" charset="0"/>
                <a:cs typeface="Arial" panose="020B0604020202020204" pitchFamily="34" charset="0"/>
              </a:rPr>
              <a:t>The Reserve Study recommended increases to annual funding due to increased annual expenditures resulting from:</a:t>
            </a:r>
          </a:p>
          <a:p>
            <a:pPr lvl="1"/>
            <a:r>
              <a:rPr lang="en-US" sz="2900" dirty="0">
                <a:solidFill>
                  <a:schemeClr val="bg1"/>
                </a:solidFill>
                <a:latin typeface="Arial" panose="020B0604020202020204" pitchFamily="34" charset="0"/>
                <a:cs typeface="Arial" panose="020B0604020202020204" pitchFamily="34" charset="0"/>
              </a:rPr>
              <a:t>Increased execution of the plan </a:t>
            </a:r>
          </a:p>
          <a:p>
            <a:pPr lvl="1"/>
            <a:r>
              <a:rPr lang="en-US" sz="2900" dirty="0">
                <a:solidFill>
                  <a:schemeClr val="bg1"/>
                </a:solidFill>
                <a:latin typeface="Arial" panose="020B0604020202020204" pitchFamily="34" charset="0"/>
                <a:cs typeface="Arial" panose="020B0604020202020204" pitchFamily="34" charset="0"/>
              </a:rPr>
              <a:t>Inflationary pressures.</a:t>
            </a:r>
          </a:p>
          <a:p>
            <a:r>
              <a:rPr lang="en-US" sz="2900" dirty="0">
                <a:solidFill>
                  <a:schemeClr val="bg1"/>
                </a:solidFill>
                <a:latin typeface="Arial" panose="020B0604020202020204" pitchFamily="34" charset="0"/>
                <a:cs typeface="Arial" panose="020B0604020202020204" pitchFamily="34" charset="0"/>
              </a:rPr>
              <a:t>The annual budgeted contributions to the MRR-A Fund from the Operations Fund have been increased $108,102 for 2027 for a total of $1,508,102 with additional escalations for future years.</a:t>
            </a:r>
          </a:p>
          <a:p>
            <a:r>
              <a:rPr lang="en-US" sz="2900" dirty="0">
                <a:solidFill>
                  <a:schemeClr val="bg1"/>
                </a:solidFill>
                <a:latin typeface="Arial" panose="020B0604020202020204" pitchFamily="34" charset="0"/>
                <a:cs typeface="Arial" panose="020B0604020202020204" pitchFamily="34" charset="0"/>
              </a:rPr>
              <a:t>Per the CPM: The target total balance of the MRR-A fund shall be at or about 25 percent of the total replacement cost with a target of at or about 70 percent of the fully funded balance calculated with the Annual Reserve Study. Based on the </a:t>
            </a:r>
            <a:r>
              <a:rPr lang="en-US" sz="2900" b="1" dirty="0">
                <a:solidFill>
                  <a:schemeClr val="bg1"/>
                </a:solidFill>
                <a:latin typeface="Arial" panose="020B0604020202020204" pitchFamily="34" charset="0"/>
                <a:cs typeface="Arial" panose="020B0604020202020204" pitchFamily="34" charset="0"/>
              </a:rPr>
              <a:t>most recent </a:t>
            </a:r>
            <a:r>
              <a:rPr lang="en-US" sz="2900" dirty="0">
                <a:solidFill>
                  <a:schemeClr val="bg1"/>
                </a:solidFill>
                <a:latin typeface="Arial" panose="020B0604020202020204" pitchFamily="34" charset="0"/>
                <a:cs typeface="Arial" panose="020B0604020202020204" pitchFamily="34" charset="0"/>
              </a:rPr>
              <a:t>MRR-A Reserve Study draft, the fund is at</a:t>
            </a:r>
            <a:r>
              <a:rPr lang="en-US" sz="2900" b="1" dirty="0">
                <a:solidFill>
                  <a:schemeClr val="bg1"/>
                </a:solidFill>
                <a:latin typeface="Arial" panose="020B0604020202020204" pitchFamily="34" charset="0"/>
                <a:cs typeface="Arial" panose="020B0604020202020204" pitchFamily="34" charset="0"/>
              </a:rPr>
              <a:t> 28.83 </a:t>
            </a:r>
            <a:r>
              <a:rPr lang="en-US" sz="2900" dirty="0">
                <a:solidFill>
                  <a:schemeClr val="bg1"/>
                </a:solidFill>
                <a:latin typeface="Arial" panose="020B0604020202020204" pitchFamily="34" charset="0"/>
                <a:cs typeface="Arial" panose="020B0604020202020204" pitchFamily="34" charset="0"/>
              </a:rPr>
              <a:t>percent of total replacement cost and at </a:t>
            </a:r>
            <a:r>
              <a:rPr lang="en-US" sz="2900" b="1" dirty="0">
                <a:solidFill>
                  <a:schemeClr val="bg1"/>
                </a:solidFill>
                <a:latin typeface="Arial" panose="020B0604020202020204" pitchFamily="34" charset="0"/>
                <a:cs typeface="Arial" panose="020B0604020202020204" pitchFamily="34" charset="0"/>
              </a:rPr>
              <a:t>47.6</a:t>
            </a:r>
            <a:r>
              <a:rPr lang="en-US" sz="2900" dirty="0">
                <a:solidFill>
                  <a:schemeClr val="bg1"/>
                </a:solidFill>
                <a:latin typeface="Arial" panose="020B0604020202020204" pitchFamily="34" charset="0"/>
                <a:cs typeface="Arial" panose="020B0604020202020204" pitchFamily="34" charset="0"/>
              </a:rPr>
              <a:t> percent of the fully funded balance.</a:t>
            </a:r>
          </a:p>
          <a:p>
            <a:endParaRPr lang="en-US" dirty="0">
              <a:solidFill>
                <a:schemeClr val="bg1"/>
              </a:solidFill>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53A56A48-8538-AE57-CF3C-8E3A0B533F47}"/>
              </a:ext>
            </a:extLst>
          </p:cNvPr>
          <p:cNvSpPr>
            <a:spLocks noGrp="1"/>
          </p:cNvSpPr>
          <p:nvPr>
            <p:ph type="title"/>
          </p:nvPr>
        </p:nvSpPr>
        <p:spPr>
          <a:xfrm>
            <a:off x="894937" y="76200"/>
            <a:ext cx="7055380" cy="1143000"/>
          </a:xfrm>
        </p:spPr>
        <p:txBody>
          <a:bodyPr/>
          <a:lstStyle/>
          <a:p>
            <a:pPr algn="ctr"/>
            <a:r>
              <a:rPr lang="en-US" sz="3200" b="1" dirty="0">
                <a:solidFill>
                  <a:schemeClr val="bg1"/>
                </a:solidFill>
                <a:latin typeface="Arial" panose="020B0604020202020204" pitchFamily="34" charset="0"/>
                <a:cs typeface="Arial" panose="020B0604020202020204" pitchFamily="34" charset="0"/>
              </a:rPr>
              <a:t>Maintenance, Repair, &amp; Replacement Fund (MRR-A)</a:t>
            </a:r>
          </a:p>
        </p:txBody>
      </p:sp>
    </p:spTree>
    <p:extLst>
      <p:ext uri="{BB962C8B-B14F-4D97-AF65-F5344CB8AC3E}">
        <p14:creationId xmlns:p14="http://schemas.microsoft.com/office/powerpoint/2010/main" val="3247382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7983B-9067-6DD6-9BA2-2F8B90A81C8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3E6FA3-5136-5EF3-5C5F-0C99ADAB3157}"/>
              </a:ext>
            </a:extLst>
          </p:cNvPr>
          <p:cNvSpPr>
            <a:spLocks noGrp="1"/>
          </p:cNvSpPr>
          <p:nvPr>
            <p:ph idx="1"/>
          </p:nvPr>
        </p:nvSpPr>
        <p:spPr>
          <a:xfrm>
            <a:off x="1216173" y="1219200"/>
            <a:ext cx="6711654" cy="5334000"/>
          </a:xfrm>
        </p:spPr>
        <p:txBody>
          <a:bodyPr>
            <a:normAutofit fontScale="55000" lnSpcReduction="20000"/>
          </a:bodyPr>
          <a:lstStyle/>
          <a:p>
            <a:pPr marL="0" indent="0">
              <a:buNone/>
            </a:pPr>
            <a:r>
              <a:rPr lang="en-US" b="1" dirty="0">
                <a:solidFill>
                  <a:schemeClr val="bg1"/>
                </a:solidFill>
                <a:latin typeface="Arial" panose="020B0604020202020204" pitchFamily="34" charset="0"/>
                <a:cs typeface="Arial" panose="020B0604020202020204" pitchFamily="34" charset="0"/>
              </a:rPr>
              <a:t>Reserve Funding Outlook per Browning Reserve</a:t>
            </a:r>
            <a:endParaRPr lang="en-US" dirty="0">
              <a:solidFill>
                <a:schemeClr val="bg1"/>
              </a:solidFill>
              <a:latin typeface="Arial" panose="020B0604020202020204" pitchFamily="34" charset="0"/>
              <a:cs typeface="Arial" panose="020B0604020202020204" pitchFamily="34" charset="0"/>
            </a:endParaRPr>
          </a:p>
          <a:p>
            <a:pPr marL="0" lvl="0" indent="0">
              <a:buNone/>
            </a:pPr>
            <a:r>
              <a:rPr lang="en-US" b="1" dirty="0">
                <a:solidFill>
                  <a:schemeClr val="bg1"/>
                </a:solidFill>
                <a:latin typeface="Arial" panose="020B0604020202020204" pitchFamily="34" charset="0"/>
                <a:cs typeface="Arial" panose="020B0604020202020204" pitchFamily="34" charset="0"/>
              </a:rPr>
              <a:t>	The funding plan is sustainable and appropriately structured.</a:t>
            </a:r>
            <a:r>
              <a:rPr lang="en-US" dirty="0">
                <a:solidFill>
                  <a:schemeClr val="bg1"/>
                </a:solidFill>
                <a:latin typeface="Arial" panose="020B0604020202020204" pitchFamily="34" charset="0"/>
                <a:cs typeface="Arial" panose="020B0604020202020204" pitchFamily="34" charset="0"/>
              </a:rPr>
              <a:t> Reserve contributions increase by 7.7% annually for five years. While above inflation, these measured increases position the fund for long-term stability. Beginning in 2032, contribution growth moderates to 3.1%, close to the study’s 2.5% long-term inflation assumption.</a:t>
            </a:r>
          </a:p>
          <a:p>
            <a:pPr marL="0" lvl="0" indent="0">
              <a:buNone/>
            </a:pPr>
            <a:r>
              <a:rPr lang="en-US" b="1" dirty="0">
                <a:solidFill>
                  <a:schemeClr val="bg1"/>
                </a:solidFill>
                <a:latin typeface="Arial" panose="020B0604020202020204" pitchFamily="34" charset="0"/>
                <a:cs typeface="Arial" panose="020B0604020202020204" pitchFamily="34" charset="0"/>
              </a:rPr>
              <a:t>	The plan maintains a substantial cash-flow buffer.</a:t>
            </a:r>
            <a:r>
              <a:rPr lang="en-US" dirty="0">
                <a:solidFill>
                  <a:schemeClr val="bg1"/>
                </a:solidFill>
                <a:latin typeface="Arial" panose="020B0604020202020204" pitchFamily="34" charset="0"/>
                <a:cs typeface="Arial" panose="020B0604020202020204" pitchFamily="34" charset="0"/>
              </a:rPr>
              <a:t> The reserve balance remains above $4 million throughout the study period, reaching its low point of approximately $4.4 million in 2029. This minimum represents roughly 18% of the current $24.5 million cost to replace the entire reserve inventory. Thereafter, the balance recovers to more than $5 million and ultimately grows to $15 million.</a:t>
            </a:r>
          </a:p>
          <a:p>
            <a:pPr marL="0" indent="0">
              <a:buNone/>
            </a:pPr>
            <a:r>
              <a:rPr lang="en-US" b="1" dirty="0">
                <a:solidFill>
                  <a:schemeClr val="bg1"/>
                </a:solidFill>
                <a:latin typeface="Arial" panose="020B0604020202020204" pitchFamily="34" charset="0"/>
                <a:cs typeface="Arial" panose="020B0604020202020204" pitchFamily="34" charset="0"/>
              </a:rPr>
              <a:t>Percent Funded in Context</a:t>
            </a:r>
            <a:endParaRPr lang="en-US" dirty="0">
              <a:solidFill>
                <a:schemeClr val="bg1"/>
              </a:solidFill>
              <a:latin typeface="Arial" panose="020B0604020202020204" pitchFamily="34" charset="0"/>
              <a:cs typeface="Arial" panose="020B0604020202020204" pitchFamily="34" charset="0"/>
            </a:endParaRPr>
          </a:p>
          <a:p>
            <a:pPr marL="0" indent="0">
              <a:buNone/>
            </a:pPr>
            <a:r>
              <a:rPr lang="en-US" dirty="0">
                <a:solidFill>
                  <a:schemeClr val="bg1"/>
                </a:solidFill>
                <a:latin typeface="Arial" panose="020B0604020202020204" pitchFamily="34" charset="0"/>
                <a:cs typeface="Arial" panose="020B0604020202020204" pitchFamily="34" charset="0"/>
              </a:rPr>
              <a:t>Percent Funded should be treated as a secondary metric for an association with such a large and diverse inventory. It is a snapshot of the fund balance relative to accumulated component deterioration; </a:t>
            </a:r>
            <a:r>
              <a:rPr lang="en-US" b="1" dirty="0">
                <a:solidFill>
                  <a:schemeClr val="bg1"/>
                </a:solidFill>
                <a:latin typeface="Arial" panose="020B0604020202020204" pitchFamily="34" charset="0"/>
                <a:cs typeface="Arial" panose="020B0604020202020204" pitchFamily="34" charset="0"/>
              </a:rPr>
              <a:t>it does not evaluate the adequacy of future reserve contributions</a:t>
            </a:r>
            <a:r>
              <a:rPr lang="en-US" dirty="0">
                <a:solidFill>
                  <a:schemeClr val="bg1"/>
                </a:solidFill>
                <a:latin typeface="Arial" panose="020B0604020202020204" pitchFamily="34" charset="0"/>
                <a:cs typeface="Arial" panose="020B0604020202020204" pitchFamily="34" charset="0"/>
              </a:rPr>
              <a:t>.</a:t>
            </a:r>
          </a:p>
          <a:p>
            <a:pPr marL="0" indent="0">
              <a:buNone/>
            </a:pPr>
            <a:r>
              <a:rPr lang="en-US" dirty="0">
                <a:solidFill>
                  <a:schemeClr val="bg1"/>
                </a:solidFill>
                <a:latin typeface="Arial" panose="020B0604020202020204" pitchFamily="34" charset="0"/>
                <a:cs typeface="Arial" panose="020B0604020202020204" pitchFamily="34" charset="0"/>
              </a:rPr>
              <a:t>An association dominated by one major, infrequent project may need to remain near 100% funded because nearly the entire project cost must be accumulated before the work occurs. GVR is at the other end of the spectrum: it has many components, staggered replacement cycles, and an ongoing stream of projects and contributions. Accordingly, </a:t>
            </a:r>
            <a:r>
              <a:rPr lang="en-US" b="1" dirty="0">
                <a:solidFill>
                  <a:schemeClr val="bg1"/>
                </a:solidFill>
                <a:latin typeface="Arial" panose="020B0604020202020204" pitchFamily="34" charset="0"/>
                <a:cs typeface="Arial" panose="020B0604020202020204" pitchFamily="34" charset="0"/>
              </a:rPr>
              <a:t>cash-flow adequacy, contribution sustainability, and the minimum projected balance are more meaningful indicators of its ability to meet future obligations</a:t>
            </a:r>
            <a:r>
              <a:rPr lang="en-US" dirty="0">
                <a:solidFill>
                  <a:schemeClr val="bg1"/>
                </a:solidFill>
                <a:latin typeface="Arial" panose="020B0604020202020204" pitchFamily="34" charset="0"/>
                <a:cs typeface="Arial" panose="020B0604020202020204" pitchFamily="34" charset="0"/>
              </a:rPr>
              <a:t>.</a:t>
            </a:r>
          </a:p>
          <a:p>
            <a:pPr marL="0" indent="0">
              <a:buNone/>
            </a:pPr>
            <a:r>
              <a:rPr lang="en-US" dirty="0">
                <a:solidFill>
                  <a:schemeClr val="bg1"/>
                </a:solidFill>
                <a:latin typeface="Arial" panose="020B0604020202020204" pitchFamily="34" charset="0"/>
                <a:cs typeface="Arial" panose="020B0604020202020204" pitchFamily="34" charset="0"/>
              </a:rPr>
              <a:t>A helpful analogy is that Percent Funded is like a vehicle’s gas gauge: it shows how much fuel is currently in the tank but does not account for the fuel that will be added during the trip. The contribution plan represents that continuing fuel supply. For this reason, </a:t>
            </a:r>
            <a:r>
              <a:rPr lang="en-US" b="1" dirty="0">
                <a:solidFill>
                  <a:schemeClr val="bg1"/>
                </a:solidFill>
                <a:latin typeface="Arial" panose="020B0604020202020204" pitchFamily="34" charset="0"/>
                <a:cs typeface="Arial" panose="020B0604020202020204" pitchFamily="34" charset="0"/>
              </a:rPr>
              <a:t>the planned contribution growth and the minimum cash balance provide a more complete view of long-term reserve health</a:t>
            </a:r>
            <a:r>
              <a:rPr lang="en-US" dirty="0">
                <a:solidFill>
                  <a:schemeClr val="bg1"/>
                </a:solidFill>
                <a:latin typeface="Arial" panose="020B0604020202020204" pitchFamily="34" charset="0"/>
                <a:cs typeface="Arial" panose="020B0604020202020204" pitchFamily="34" charset="0"/>
              </a:rPr>
              <a:t>.</a:t>
            </a:r>
          </a:p>
          <a:p>
            <a:pPr marL="0" indent="0">
              <a:buNone/>
            </a:pPr>
            <a:r>
              <a:rPr lang="en-US" b="1" dirty="0">
                <a:solidFill>
                  <a:schemeClr val="bg1"/>
                </a:solidFill>
                <a:latin typeface="Arial" panose="020B0604020202020204" pitchFamily="34" charset="0"/>
                <a:cs typeface="Arial" panose="020B0604020202020204" pitchFamily="34" charset="0"/>
              </a:rPr>
              <a:t>Best-Practice Planning</a:t>
            </a:r>
            <a:endParaRPr lang="en-US" dirty="0">
              <a:solidFill>
                <a:schemeClr val="bg1"/>
              </a:solidFill>
              <a:latin typeface="Arial" panose="020B0604020202020204" pitchFamily="34" charset="0"/>
              <a:cs typeface="Arial" panose="020B0604020202020204" pitchFamily="34" charset="0"/>
            </a:endParaRPr>
          </a:p>
          <a:p>
            <a:pPr marL="0" indent="0">
              <a:buNone/>
            </a:pPr>
            <a:r>
              <a:rPr lang="en-US" dirty="0">
                <a:solidFill>
                  <a:schemeClr val="bg1"/>
                </a:solidFill>
                <a:latin typeface="Arial" panose="020B0604020202020204" pitchFamily="34" charset="0"/>
                <a:cs typeface="Arial" panose="020B0604020202020204" pitchFamily="34" charset="0"/>
              </a:rPr>
              <a:t>This year’s update demonstrated a reserve-planning </a:t>
            </a:r>
            <a:r>
              <a:rPr lang="en-US" b="1" dirty="0">
                <a:solidFill>
                  <a:schemeClr val="bg1"/>
                </a:solidFill>
                <a:latin typeface="Arial" panose="020B0604020202020204" pitchFamily="34" charset="0"/>
                <a:cs typeface="Arial" panose="020B0604020202020204" pitchFamily="34" charset="0"/>
              </a:rPr>
              <a:t>best practice</a:t>
            </a:r>
            <a:r>
              <a:rPr lang="en-US" dirty="0">
                <a:solidFill>
                  <a:schemeClr val="bg1"/>
                </a:solidFill>
                <a:latin typeface="Arial" panose="020B0604020202020204" pitchFamily="34" charset="0"/>
                <a:cs typeface="Arial" panose="020B0604020202020204" pitchFamily="34" charset="0"/>
              </a:rPr>
              <a:t>. Rather than focusing only on current-year expenditures, GVR staff closely reviewed the projects planned for 2027 and worked directly with the reserve analyst to incorporate the latest information into the study. This forward-looking coordination improves near-term budget accuracy and helps ensure that project timing, scope, and funding expectations remain aligned.</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F29B7E3C-0C09-05DD-4D8F-AC699126A8DE}"/>
              </a:ext>
            </a:extLst>
          </p:cNvPr>
          <p:cNvSpPr>
            <a:spLocks noGrp="1"/>
          </p:cNvSpPr>
          <p:nvPr>
            <p:ph type="title"/>
          </p:nvPr>
        </p:nvSpPr>
        <p:spPr>
          <a:xfrm>
            <a:off x="894937" y="76200"/>
            <a:ext cx="7055380" cy="1143000"/>
          </a:xfrm>
        </p:spPr>
        <p:txBody>
          <a:bodyPr/>
          <a:lstStyle/>
          <a:p>
            <a:pPr algn="ctr"/>
            <a:r>
              <a:rPr lang="en-US" sz="3200" b="1" dirty="0">
                <a:solidFill>
                  <a:schemeClr val="bg1"/>
                </a:solidFill>
                <a:latin typeface="Arial" panose="020B0604020202020204" pitchFamily="34" charset="0"/>
                <a:cs typeface="Arial" panose="020B0604020202020204" pitchFamily="34" charset="0"/>
              </a:rPr>
              <a:t>Maintenance, Repair, &amp; Replacement Fund (MRR-A)</a:t>
            </a:r>
          </a:p>
        </p:txBody>
      </p:sp>
    </p:spTree>
    <p:extLst>
      <p:ext uri="{BB962C8B-B14F-4D97-AF65-F5344CB8AC3E}">
        <p14:creationId xmlns:p14="http://schemas.microsoft.com/office/powerpoint/2010/main" val="14643436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E89D68-8C18-C0B7-650F-CF23643E1364}"/>
              </a:ext>
            </a:extLst>
          </p:cNvPr>
          <p:cNvSpPr>
            <a:spLocks noGrp="1"/>
          </p:cNvSpPr>
          <p:nvPr>
            <p:ph type="title"/>
          </p:nvPr>
        </p:nvSpPr>
        <p:spPr>
          <a:xfrm>
            <a:off x="800100" y="262067"/>
            <a:ext cx="7543800" cy="1400530"/>
          </a:xfrm>
        </p:spPr>
        <p:txBody>
          <a:bodyPr/>
          <a:lstStyle/>
          <a:p>
            <a:pPr algn="ctr"/>
            <a:r>
              <a:rPr lang="en-US" sz="3200" b="1" dirty="0">
                <a:solidFill>
                  <a:schemeClr val="bg1"/>
                </a:solidFill>
                <a:latin typeface="Arial" panose="020B0604020202020204" pitchFamily="34" charset="0"/>
                <a:cs typeface="Arial" panose="020B0604020202020204" pitchFamily="34" charset="0"/>
              </a:rPr>
              <a:t>Budgeted 2027 MRR-A Projects</a:t>
            </a:r>
          </a:p>
        </p:txBody>
      </p:sp>
      <p:pic>
        <p:nvPicPr>
          <p:cNvPr id="5" name="Picture 4">
            <a:extLst>
              <a:ext uri="{FF2B5EF4-FFF2-40B4-BE49-F238E27FC236}">
                <a16:creationId xmlns:a16="http://schemas.microsoft.com/office/drawing/2014/main" id="{BD720C28-E4F7-CA8F-5608-0CBAEB802519}"/>
              </a:ext>
            </a:extLst>
          </p:cNvPr>
          <p:cNvPicPr>
            <a:picLocks noChangeAspect="1"/>
          </p:cNvPicPr>
          <p:nvPr/>
        </p:nvPicPr>
        <p:blipFill>
          <a:blip r:embed="rId2"/>
          <a:stretch>
            <a:fillRect/>
          </a:stretch>
        </p:blipFill>
        <p:spPr>
          <a:xfrm>
            <a:off x="1638300" y="838200"/>
            <a:ext cx="5867400" cy="5605333"/>
          </a:xfrm>
          <a:prstGeom prst="rect">
            <a:avLst/>
          </a:prstGeom>
        </p:spPr>
      </p:pic>
    </p:spTree>
    <p:extLst>
      <p:ext uri="{BB962C8B-B14F-4D97-AF65-F5344CB8AC3E}">
        <p14:creationId xmlns:p14="http://schemas.microsoft.com/office/powerpoint/2010/main" val="156921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BACC781-ACC9-5FCA-D13C-912E8AE3DB74}"/>
              </a:ext>
            </a:extLst>
          </p:cNvPr>
          <p:cNvSpPr>
            <a:spLocks noGrp="1"/>
          </p:cNvSpPr>
          <p:nvPr>
            <p:ph type="title"/>
          </p:nvPr>
        </p:nvSpPr>
        <p:spPr>
          <a:xfrm>
            <a:off x="304799" y="448100"/>
            <a:ext cx="7699227" cy="690282"/>
          </a:xfrm>
        </p:spPr>
        <p:txBody>
          <a:bodyPr/>
          <a:lstStyle/>
          <a:p>
            <a:pPr algn="ctr"/>
            <a:r>
              <a:rPr lang="en-US" sz="3200" b="1" dirty="0">
                <a:solidFill>
                  <a:schemeClr val="bg1"/>
                </a:solidFill>
                <a:latin typeface="Arial" panose="020B0604020202020204" pitchFamily="34" charset="0"/>
                <a:cs typeface="Arial" panose="020B0604020202020204" pitchFamily="34" charset="0"/>
              </a:rPr>
              <a:t>MRR – B Replacement of Pools &amp; Spas</a:t>
            </a:r>
          </a:p>
        </p:txBody>
      </p:sp>
      <p:sp>
        <p:nvSpPr>
          <p:cNvPr id="7" name="Content Placeholder 6">
            <a:extLst>
              <a:ext uri="{FF2B5EF4-FFF2-40B4-BE49-F238E27FC236}">
                <a16:creationId xmlns:a16="http://schemas.microsoft.com/office/drawing/2014/main" id="{F2F7F36C-F08B-CFA2-84C7-79F10F5974FC}"/>
              </a:ext>
            </a:extLst>
          </p:cNvPr>
          <p:cNvSpPr>
            <a:spLocks noGrp="1"/>
          </p:cNvSpPr>
          <p:nvPr>
            <p:ph idx="1"/>
          </p:nvPr>
        </p:nvSpPr>
        <p:spPr>
          <a:xfrm>
            <a:off x="798587" y="1752600"/>
            <a:ext cx="7546826" cy="4805082"/>
          </a:xfrm>
        </p:spPr>
        <p:txBody>
          <a:bodyPr>
            <a:normAutofit/>
          </a:bodyPr>
          <a:lstStyle/>
          <a:p>
            <a:r>
              <a:rPr lang="en-US" dirty="0">
                <a:solidFill>
                  <a:schemeClr val="bg1"/>
                </a:solidFill>
                <a:latin typeface="Arial" panose="020B0604020202020204" pitchFamily="34" charset="0"/>
                <a:cs typeface="Arial" panose="020B0604020202020204" pitchFamily="34" charset="0"/>
              </a:rPr>
              <a:t>The annual budgeted contributions to the MRR-B Fund from the Operations Fund have been increased $23,995 for 2027 for a total of $366,778 with additional escalations for future years.</a:t>
            </a:r>
          </a:p>
          <a:p>
            <a:pPr marL="0" indent="0">
              <a:buNone/>
            </a:pPr>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The only expenditure planned in 2027 is payment for the ABS pool and spa replacement at $1,238,600. </a:t>
            </a:r>
          </a:p>
          <a:p>
            <a:pPr marL="0" indent="0">
              <a:buNone/>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932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A7165-C1DC-475B-0D33-5AA38DEED32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ED13BB9-AF29-05A1-02A1-45AA7E914BA2}"/>
              </a:ext>
            </a:extLst>
          </p:cNvPr>
          <p:cNvSpPr>
            <a:spLocks noGrp="1"/>
          </p:cNvSpPr>
          <p:nvPr>
            <p:ph type="title"/>
          </p:nvPr>
        </p:nvSpPr>
        <p:spPr>
          <a:xfrm>
            <a:off x="304799" y="452718"/>
            <a:ext cx="7699227" cy="690282"/>
          </a:xfrm>
        </p:spPr>
        <p:txBody>
          <a:bodyPr/>
          <a:lstStyle/>
          <a:p>
            <a:pPr algn="ctr"/>
            <a:r>
              <a:rPr lang="en-US" sz="3200" b="1" dirty="0">
                <a:solidFill>
                  <a:schemeClr val="bg1"/>
                </a:solidFill>
                <a:latin typeface="Arial" panose="020B0604020202020204" pitchFamily="34" charset="0"/>
                <a:cs typeface="Arial" panose="020B0604020202020204" pitchFamily="34" charset="0"/>
              </a:rPr>
              <a:t>MRR – B Replacement of Pools &amp; Spas</a:t>
            </a:r>
          </a:p>
        </p:txBody>
      </p:sp>
      <p:sp>
        <p:nvSpPr>
          <p:cNvPr id="7" name="Content Placeholder 6">
            <a:extLst>
              <a:ext uri="{FF2B5EF4-FFF2-40B4-BE49-F238E27FC236}">
                <a16:creationId xmlns:a16="http://schemas.microsoft.com/office/drawing/2014/main" id="{9B5C7012-E1C4-0F8D-FC4A-2777A0B18D92}"/>
              </a:ext>
            </a:extLst>
          </p:cNvPr>
          <p:cNvSpPr>
            <a:spLocks noGrp="1"/>
          </p:cNvSpPr>
          <p:nvPr>
            <p:ph idx="1"/>
          </p:nvPr>
        </p:nvSpPr>
        <p:spPr>
          <a:xfrm>
            <a:off x="798587" y="1143000"/>
            <a:ext cx="7546826" cy="5262282"/>
          </a:xfrm>
        </p:spPr>
        <p:txBody>
          <a:bodyPr>
            <a:normAutofit fontScale="92500" lnSpcReduction="20000"/>
          </a:bodyPr>
          <a:lstStyle/>
          <a:p>
            <a:r>
              <a:rPr lang="en-US" dirty="0">
                <a:solidFill>
                  <a:schemeClr val="bg1"/>
                </a:solidFill>
                <a:latin typeface="Arial" panose="020B0604020202020204" pitchFamily="34" charset="0"/>
                <a:cs typeface="Arial" panose="020B0604020202020204" pitchFamily="34" charset="0"/>
              </a:rPr>
              <a:t>Analysis based on cost per square foot. </a:t>
            </a:r>
          </a:p>
          <a:p>
            <a:r>
              <a:rPr lang="en-US" dirty="0">
                <a:solidFill>
                  <a:schemeClr val="bg1"/>
                </a:solidFill>
                <a:latin typeface="Arial" panose="020B0604020202020204" pitchFamily="34" charset="0"/>
                <a:cs typeface="Arial" panose="020B0604020202020204" pitchFamily="34" charset="0"/>
              </a:rPr>
              <a:t>Life expectancy of a pool is assumed to be 50 years except if a pool has been replastered within the last 12 years, in which case, 12 years was added to the life expectancy of a pool from the date of replaster. This currently applies to CP1, DH, and WC. </a:t>
            </a:r>
          </a:p>
          <a:p>
            <a:r>
              <a:rPr lang="en-US" dirty="0">
                <a:solidFill>
                  <a:schemeClr val="bg1"/>
                </a:solidFill>
                <a:latin typeface="Arial" panose="020B0604020202020204" pitchFamily="34" charset="0"/>
                <a:cs typeface="Arial" panose="020B0604020202020204" pitchFamily="34" charset="0"/>
              </a:rPr>
              <a:t>Analysis assumes a 3% inflation escalation beginning with a cost per square foot of $550 in 2027.</a:t>
            </a:r>
          </a:p>
          <a:p>
            <a:r>
              <a:rPr lang="en-US" dirty="0">
                <a:solidFill>
                  <a:schemeClr val="bg1"/>
                </a:solidFill>
                <a:latin typeface="Arial" panose="020B0604020202020204" pitchFamily="34" charset="0"/>
                <a:cs typeface="Arial" panose="020B0604020202020204" pitchFamily="34" charset="0"/>
              </a:rPr>
              <a:t>Cash flow assumes a 7% additional contribution through 2033 and then decreases to 3% in 2034. </a:t>
            </a:r>
          </a:p>
          <a:p>
            <a:r>
              <a:rPr lang="en-US" dirty="0">
                <a:solidFill>
                  <a:schemeClr val="bg1"/>
                </a:solidFill>
                <a:latin typeface="Arial" panose="020B0604020202020204" pitchFamily="34" charset="0"/>
                <a:cs typeface="Arial" panose="020B0604020202020204" pitchFamily="34" charset="0"/>
              </a:rPr>
              <a:t>Cash flow assumes first payment for ABS to occur in 2027.</a:t>
            </a:r>
          </a:p>
          <a:p>
            <a:r>
              <a:rPr lang="en-US" dirty="0">
                <a:solidFill>
                  <a:schemeClr val="bg1"/>
                </a:solidFill>
                <a:latin typeface="Arial" panose="020B0604020202020204" pitchFamily="34" charset="0"/>
                <a:cs typeface="Arial" panose="020B0604020202020204" pitchFamily="34" charset="0"/>
              </a:rPr>
              <a:t>Per the CPM, The target total balance of the MRR-B fund shall be at or about 25 percent of the total replacement cost with a target of at or about 70 percent of the fully funded balance </a:t>
            </a:r>
          </a:p>
          <a:p>
            <a:r>
              <a:rPr lang="en-US" dirty="0">
                <a:solidFill>
                  <a:schemeClr val="bg1"/>
                </a:solidFill>
                <a:latin typeface="Arial" panose="020B0604020202020204" pitchFamily="34" charset="0"/>
                <a:cs typeface="Arial" panose="020B0604020202020204" pitchFamily="34" charset="0"/>
              </a:rPr>
              <a:t>The fund is at 11.2% percent of total replacement cost and at 11.04% percent of the fully funded balance. </a:t>
            </a:r>
          </a:p>
          <a:p>
            <a:r>
              <a:rPr lang="en-US" dirty="0">
                <a:solidFill>
                  <a:schemeClr val="bg1"/>
                </a:solidFill>
                <a:latin typeface="Arial" panose="020B0604020202020204" pitchFamily="34" charset="0"/>
                <a:cs typeface="Arial" panose="020B0604020202020204" pitchFamily="34" charset="0"/>
              </a:rPr>
              <a:t>With cell tower lease buy out, the total replacement cost would increase to 15.83% and the fully funded balance would increase to 15.61%. </a:t>
            </a:r>
          </a:p>
        </p:txBody>
      </p:sp>
    </p:spTree>
    <p:extLst>
      <p:ext uri="{BB962C8B-B14F-4D97-AF65-F5344CB8AC3E}">
        <p14:creationId xmlns:p14="http://schemas.microsoft.com/office/powerpoint/2010/main" val="2025570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C578BD-009B-4DD1-AAC4-0C61D5F2E72B}"/>
              </a:ext>
            </a:extLst>
          </p:cNvPr>
          <p:cNvSpPr>
            <a:spLocks noGrp="1"/>
          </p:cNvSpPr>
          <p:nvPr>
            <p:ph type="title"/>
          </p:nvPr>
        </p:nvSpPr>
        <p:spPr>
          <a:xfrm>
            <a:off x="851955" y="76200"/>
            <a:ext cx="7440090" cy="1066800"/>
          </a:xfrm>
        </p:spPr>
        <p:txBody>
          <a:bodyPr/>
          <a:lstStyle/>
          <a:p>
            <a:pPr algn="ctr"/>
            <a:r>
              <a:rPr lang="en-US" sz="3200" b="1" dirty="0">
                <a:solidFill>
                  <a:schemeClr val="bg1"/>
                </a:solidFill>
                <a:latin typeface="Arial" panose="020B0604020202020204" pitchFamily="34" charset="0"/>
                <a:cs typeface="Arial" panose="020B0604020202020204" pitchFamily="34" charset="0"/>
              </a:rPr>
              <a:t>FAC and Staff Recommended </a:t>
            </a:r>
            <a:br>
              <a:rPr lang="en-US" sz="3200" b="1"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Capital Budget of $4,637,253</a:t>
            </a:r>
          </a:p>
        </p:txBody>
      </p:sp>
      <p:pic>
        <p:nvPicPr>
          <p:cNvPr id="6" name="Content Placeholder 5">
            <a:extLst>
              <a:ext uri="{FF2B5EF4-FFF2-40B4-BE49-F238E27FC236}">
                <a16:creationId xmlns:a16="http://schemas.microsoft.com/office/drawing/2014/main" id="{2DE1B33A-F922-2A34-3D13-580FECEBAA63}"/>
              </a:ext>
            </a:extLst>
          </p:cNvPr>
          <p:cNvPicPr>
            <a:picLocks noGrp="1" noChangeAspect="1"/>
          </p:cNvPicPr>
          <p:nvPr>
            <p:ph idx="1"/>
          </p:nvPr>
        </p:nvPicPr>
        <p:blipFill>
          <a:blip r:embed="rId2"/>
          <a:stretch>
            <a:fillRect/>
          </a:stretch>
        </p:blipFill>
        <p:spPr>
          <a:xfrm>
            <a:off x="2062932" y="1143000"/>
            <a:ext cx="5018135" cy="5368636"/>
          </a:xfrm>
          <a:prstGeom prst="rect">
            <a:avLst/>
          </a:prstGeom>
        </p:spPr>
      </p:pic>
    </p:spTree>
    <p:extLst>
      <p:ext uri="{BB962C8B-B14F-4D97-AF65-F5344CB8AC3E}">
        <p14:creationId xmlns:p14="http://schemas.microsoft.com/office/powerpoint/2010/main" val="396867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CDA5F-7D74-32F6-6065-AF08FE2981D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795EAD8-941B-9C8F-47CC-4B051BB76990}"/>
              </a:ext>
            </a:extLst>
          </p:cNvPr>
          <p:cNvSpPr>
            <a:spLocks noGrp="1"/>
          </p:cNvSpPr>
          <p:nvPr>
            <p:ph type="title"/>
          </p:nvPr>
        </p:nvSpPr>
        <p:spPr>
          <a:xfrm>
            <a:off x="838200" y="304800"/>
            <a:ext cx="7440090" cy="762000"/>
          </a:xfrm>
        </p:spPr>
        <p:txBody>
          <a:bodyPr/>
          <a:lstStyle/>
          <a:p>
            <a:pPr algn="ctr"/>
            <a:r>
              <a:rPr lang="en-US" sz="3200" b="1" dirty="0">
                <a:solidFill>
                  <a:schemeClr val="bg1"/>
                </a:solidFill>
                <a:latin typeface="Arial" panose="020B0604020202020204" pitchFamily="34" charset="0"/>
                <a:cs typeface="Arial" panose="020B0604020202020204" pitchFamily="34" charset="0"/>
              </a:rPr>
              <a:t>FAC and Staff Recommendation</a:t>
            </a:r>
            <a:br>
              <a:rPr lang="en-US" sz="3600" dirty="0">
                <a:solidFill>
                  <a:schemeClr val="bg1"/>
                </a:solidFill>
                <a:latin typeface="Arial Black" panose="020B0A04020102020204" pitchFamily="34" charset="0"/>
              </a:rPr>
            </a:br>
            <a:endParaRPr lang="en-US" sz="3600" dirty="0">
              <a:solidFill>
                <a:schemeClr val="bg1"/>
              </a:solidFill>
              <a:latin typeface="Arial Black" panose="020B0A04020102020204" pitchFamily="34" charset="0"/>
            </a:endParaRPr>
          </a:p>
        </p:txBody>
      </p:sp>
      <p:sp>
        <p:nvSpPr>
          <p:cNvPr id="2" name="TextBox 1">
            <a:extLst>
              <a:ext uri="{FF2B5EF4-FFF2-40B4-BE49-F238E27FC236}">
                <a16:creationId xmlns:a16="http://schemas.microsoft.com/office/drawing/2014/main" id="{50B47E6D-5F56-4DA5-B521-32295F557835}"/>
              </a:ext>
            </a:extLst>
          </p:cNvPr>
          <p:cNvSpPr txBox="1"/>
          <p:nvPr/>
        </p:nvSpPr>
        <p:spPr>
          <a:xfrm>
            <a:off x="1143000" y="1828800"/>
            <a:ext cx="6830490" cy="2862322"/>
          </a:xfrm>
          <a:prstGeom prst="rect">
            <a:avLst/>
          </a:prstGeom>
          <a:noFill/>
        </p:spPr>
        <p:txBody>
          <a:bodyPr wrap="square" rtlCol="0">
            <a:spAutoFit/>
          </a:bodyPr>
          <a:lstStyle/>
          <a:p>
            <a:pPr lvl="0"/>
            <a:r>
              <a:rPr lang="en-US" sz="3000" dirty="0">
                <a:solidFill>
                  <a:schemeClr val="bg1"/>
                </a:solidFill>
              </a:rPr>
              <a:t>Board Option #1:</a:t>
            </a:r>
          </a:p>
          <a:p>
            <a:pPr lvl="0"/>
            <a:endParaRPr lang="en-US" sz="3000" dirty="0">
              <a:solidFill>
                <a:schemeClr val="bg1"/>
              </a:solidFill>
            </a:endParaRPr>
          </a:p>
          <a:p>
            <a:pPr lvl="0"/>
            <a:r>
              <a:rPr lang="en-US" sz="3000" dirty="0">
                <a:solidFill>
                  <a:schemeClr val="bg1"/>
                </a:solidFill>
              </a:rPr>
              <a:t>Approve the FAC and Staff Recommended 2027 Capital Budget and Capital Improvement Plan presented.</a:t>
            </a:r>
          </a:p>
        </p:txBody>
      </p:sp>
    </p:spTree>
    <p:extLst>
      <p:ext uri="{BB962C8B-B14F-4D97-AF65-F5344CB8AC3E}">
        <p14:creationId xmlns:p14="http://schemas.microsoft.com/office/powerpoint/2010/main" val="36562147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A095C-D383-A6BB-5873-4777D084B44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90C4F33-F5C2-10E9-3BD7-88404510600F}"/>
              </a:ext>
            </a:extLst>
          </p:cNvPr>
          <p:cNvSpPr>
            <a:spLocks noGrp="1"/>
          </p:cNvSpPr>
          <p:nvPr>
            <p:ph type="title"/>
          </p:nvPr>
        </p:nvSpPr>
        <p:spPr>
          <a:xfrm>
            <a:off x="858982" y="304800"/>
            <a:ext cx="7440090" cy="762000"/>
          </a:xfrm>
        </p:spPr>
        <p:txBody>
          <a:bodyPr/>
          <a:lstStyle/>
          <a:p>
            <a:pPr algn="ctr"/>
            <a:r>
              <a:rPr lang="en-US" sz="3200" b="1" dirty="0">
                <a:solidFill>
                  <a:schemeClr val="bg1"/>
                </a:solidFill>
                <a:latin typeface="Arial" panose="020B0604020202020204" pitchFamily="34" charset="0"/>
                <a:cs typeface="Arial" panose="020B0604020202020204" pitchFamily="34" charset="0"/>
              </a:rPr>
              <a:t>Recommended Motion</a:t>
            </a:r>
            <a:br>
              <a:rPr lang="en-US" sz="3600" dirty="0">
                <a:solidFill>
                  <a:schemeClr val="bg1"/>
                </a:solidFill>
                <a:latin typeface="Arial Black" panose="020B0A04020102020204" pitchFamily="34" charset="0"/>
              </a:rPr>
            </a:br>
            <a:endParaRPr lang="en-US" sz="3600" dirty="0">
              <a:solidFill>
                <a:schemeClr val="bg1"/>
              </a:solidFill>
              <a:latin typeface="Arial Black" panose="020B0A04020102020204" pitchFamily="34" charset="0"/>
            </a:endParaRPr>
          </a:p>
        </p:txBody>
      </p:sp>
      <p:sp>
        <p:nvSpPr>
          <p:cNvPr id="2" name="TextBox 1">
            <a:extLst>
              <a:ext uri="{FF2B5EF4-FFF2-40B4-BE49-F238E27FC236}">
                <a16:creationId xmlns:a16="http://schemas.microsoft.com/office/drawing/2014/main" id="{858E390F-309A-33E4-163B-3FCA177CFF5A}"/>
              </a:ext>
            </a:extLst>
          </p:cNvPr>
          <p:cNvSpPr txBox="1"/>
          <p:nvPr/>
        </p:nvSpPr>
        <p:spPr>
          <a:xfrm>
            <a:off x="1163782" y="1905000"/>
            <a:ext cx="6830490" cy="2862322"/>
          </a:xfrm>
          <a:prstGeom prst="rect">
            <a:avLst/>
          </a:prstGeom>
          <a:noFill/>
        </p:spPr>
        <p:txBody>
          <a:bodyPr wrap="square" rtlCol="0">
            <a:spAutoFit/>
          </a:bodyPr>
          <a:lstStyle/>
          <a:p>
            <a:pPr lvl="0"/>
            <a:r>
              <a:rPr lang="en-US" sz="3600" b="1" i="1" dirty="0">
                <a:solidFill>
                  <a:schemeClr val="bg1"/>
                </a:solidFill>
              </a:rPr>
              <a:t>I move to approve the FAC and Staff Recommended 2027 Capital Budget and Capital Improvement Plan as presented.</a:t>
            </a:r>
          </a:p>
        </p:txBody>
      </p:sp>
    </p:spTree>
    <p:extLst>
      <p:ext uri="{BB962C8B-B14F-4D97-AF65-F5344CB8AC3E}">
        <p14:creationId xmlns:p14="http://schemas.microsoft.com/office/powerpoint/2010/main" val="19829338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80131</TotalTime>
  <Words>1825</Words>
  <Application>Microsoft Office PowerPoint</Application>
  <PresentationFormat>On-screen Show (4:3)</PresentationFormat>
  <Paragraphs>127</Paragraphs>
  <Slides>35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Arial Black</vt:lpstr>
      <vt:lpstr>Calibri</vt:lpstr>
      <vt:lpstr>Century Gothic</vt:lpstr>
      <vt:lpstr>Wingdings 3</vt:lpstr>
      <vt:lpstr>Ion</vt:lpstr>
      <vt:lpstr>PowerPoint Presentation</vt:lpstr>
      <vt:lpstr> Fiscal Affairs Committee (FAC) and Staff Recommended 2027 Budgets  </vt:lpstr>
      <vt:lpstr>2027 Budget Goals</vt:lpstr>
      <vt:lpstr>2027 Budget Goals continued</vt:lpstr>
      <vt:lpstr>Budget Development</vt:lpstr>
      <vt:lpstr>Fiscal Affairs Committee (FAC) and Staff Recommended 2027 Operations Budget and Fee Schedule  </vt:lpstr>
      <vt:lpstr>Key Components </vt:lpstr>
      <vt:lpstr>2027 Revenue Summary</vt:lpstr>
      <vt:lpstr>Primary Revenue Sources</vt:lpstr>
      <vt:lpstr>Dues Forecast </vt:lpstr>
      <vt:lpstr>Dues increases have not kept up with cost of living (CPI) since 2004  </vt:lpstr>
      <vt:lpstr>Home Sales and Overreliance on Capital Revenue   </vt:lpstr>
      <vt:lpstr>Home Sales and Overreliance on Capital Revenue   </vt:lpstr>
      <vt:lpstr>   </vt:lpstr>
      <vt:lpstr>Dues increases versus to Capital Revenue increases</vt:lpstr>
      <vt:lpstr>2027 Revenue Summary cont.</vt:lpstr>
      <vt:lpstr>  2027 Fee  Schedule Percentage Increases</vt:lpstr>
      <vt:lpstr>2027 Expense Summary (Part 1) </vt:lpstr>
      <vt:lpstr>2027 Expense Summary (Part 2) </vt:lpstr>
      <vt:lpstr>2027 Expense Highlights</vt:lpstr>
      <vt:lpstr>Board Approved Compensation Philosophy</vt:lpstr>
      <vt:lpstr>Clubhouse Café </vt:lpstr>
      <vt:lpstr>FAC and Staff Recommendation </vt:lpstr>
      <vt:lpstr>Recommended Motion </vt:lpstr>
      <vt:lpstr>Fiscal Affairs Committee (FAC) and Staff Recommended 2027 Capital Improvement Plan (CIP)  and Capital Budget  </vt:lpstr>
      <vt:lpstr>5 Year Capital Improvement Plan</vt:lpstr>
      <vt:lpstr>5 Year Capital Improvement Plan cont.  </vt:lpstr>
      <vt:lpstr>Maintenance, Repair, &amp; Replacement Fund (MRR-A)</vt:lpstr>
      <vt:lpstr>Maintenance, Repair, &amp; Replacement Fund (MRR-A)</vt:lpstr>
      <vt:lpstr>Budgeted 2027 MRR-A Projects</vt:lpstr>
      <vt:lpstr>MRR – B Replacement of Pools &amp; Spas</vt:lpstr>
      <vt:lpstr>MRR – B Replacement of Pools &amp; Spas</vt:lpstr>
      <vt:lpstr>FAC and Staff Recommended  Capital Budget of $4,637,253</vt:lpstr>
      <vt:lpstr>FAC and Staff Recommendation </vt:lpstr>
      <vt:lpstr>Recommended Motion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Webster</dc:creator>
  <cp:lastModifiedBy>Natalie Whitman</cp:lastModifiedBy>
  <cp:revision>478</cp:revision>
  <cp:lastPrinted>2026-10-08T20:44:27Z</cp:lastPrinted>
  <dcterms:created xsi:type="dcterms:W3CDTF">2009-03-20T02:44:58Z</dcterms:created>
  <dcterms:modified xsi:type="dcterms:W3CDTF">2026-11-02T16:06:08Z</dcterms:modified>
  <cp:contentStatus/>
</cp:coreProperties>
</file>